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5" r:id="rId7"/>
    <p:sldId id="262" r:id="rId8"/>
    <p:sldId id="264" r:id="rId9"/>
    <p:sldId id="256" r:id="rId10"/>
    <p:sldId id="267" r:id="rId11"/>
    <p:sldId id="275" r:id="rId12"/>
    <p:sldId id="276" r:id="rId13"/>
    <p:sldId id="277" r:id="rId14"/>
    <p:sldId id="281" r:id="rId15"/>
    <p:sldId id="279" r:id="rId16"/>
    <p:sldId id="286" r:id="rId17"/>
    <p:sldId id="287" r:id="rId18"/>
    <p:sldId id="283" r:id="rId19"/>
    <p:sldId id="280" r:id="rId20"/>
    <p:sldId id="282" r:id="rId21"/>
    <p:sldId id="284"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autoAdjust="0"/>
    <p:restoredTop sz="94660"/>
  </p:normalViewPr>
  <p:slideViewPr>
    <p:cSldViewPr snapToGrid="0">
      <p:cViewPr>
        <p:scale>
          <a:sx n="75" d="100"/>
          <a:sy n="75" d="100"/>
        </p:scale>
        <p:origin x="54" y="-1290"/>
      </p:cViewPr>
      <p:guideLst/>
    </p:cSldViewPr>
  </p:slideViewPr>
  <p:notesTextViewPr>
    <p:cViewPr>
      <p:scale>
        <a:sx n="1" d="1"/>
        <a:sy n="1" d="1"/>
      </p:scale>
      <p:origin x="0" y="0"/>
    </p:cViewPr>
  </p:notesTextViewPr>
  <p:sorterViewPr>
    <p:cViewPr>
      <p:scale>
        <a:sx n="100" d="100"/>
        <a:sy n="100" d="100"/>
      </p:scale>
      <p:origin x="0" y="-79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71BEF34-CE8D-4B16-B727-94196A0AEDAA}"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3471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BEF34-CE8D-4B16-B727-94196A0AEDAA}"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03430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BEF34-CE8D-4B16-B727-94196A0AEDAA}"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211297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BEF34-CE8D-4B16-B727-94196A0AEDAA}"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13919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1BEF34-CE8D-4B16-B727-94196A0AEDAA}"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337597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71BEF34-CE8D-4B16-B727-94196A0AEDAA}"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363168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71BEF34-CE8D-4B16-B727-94196A0AEDAA}" type="datetimeFigureOut">
              <a:rPr lang="en-IN" smtClean="0"/>
              <a:t>20-03-2023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255916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1BEF34-CE8D-4B16-B727-94196A0AEDAA}" type="datetimeFigureOut">
              <a:rPr lang="en-IN" smtClean="0"/>
              <a:t>20-03-2023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7524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BEF34-CE8D-4B16-B727-94196A0AEDAA}" type="datetimeFigureOut">
              <a:rPr lang="en-IN" smtClean="0"/>
              <a:t>20-03-2023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421574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1BEF34-CE8D-4B16-B727-94196A0AEDAA}"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88668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1BEF34-CE8D-4B16-B727-94196A0AEDAA}"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475BC5-C1AE-4BED-81E2-15AF2455CEA7}" type="slidenum">
              <a:rPr lang="en-IN" smtClean="0"/>
              <a:t>‹#›</a:t>
            </a:fld>
            <a:endParaRPr lang="en-IN"/>
          </a:p>
        </p:txBody>
      </p:sp>
    </p:spTree>
    <p:extLst>
      <p:ext uri="{BB962C8B-B14F-4D97-AF65-F5344CB8AC3E}">
        <p14:creationId xmlns:p14="http://schemas.microsoft.com/office/powerpoint/2010/main" val="25027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BEF34-CE8D-4B16-B727-94196A0AEDAA}" type="datetimeFigureOut">
              <a:rPr lang="en-IN" smtClean="0"/>
              <a:t>20-03-2023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75BC5-C1AE-4BED-81E2-15AF2455CEA7}" type="slidenum">
              <a:rPr lang="en-IN" smtClean="0"/>
              <a:t>‹#›</a:t>
            </a:fld>
            <a:endParaRPr lang="en-IN"/>
          </a:p>
        </p:txBody>
      </p:sp>
    </p:spTree>
    <p:extLst>
      <p:ext uri="{BB962C8B-B14F-4D97-AF65-F5344CB8AC3E}">
        <p14:creationId xmlns:p14="http://schemas.microsoft.com/office/powerpoint/2010/main" val="236649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9028" y="185555"/>
            <a:ext cx="5025525" cy="1174790"/>
          </a:xfrm>
          <a:prstGeom prst="flowChartAlternateProcess">
            <a:avLst/>
          </a:prstGeom>
          <a:solidFill>
            <a:srgbClr val="00206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endParaRPr lang="en-US" sz="1575" dirty="0">
              <a:solidFill>
                <a:srgbClr val="FFC000"/>
              </a:solidFill>
              <a:latin typeface="Cambria" panose="02040503050406030204" pitchFamily="18" charset="0"/>
            </a:endParaRPr>
          </a:p>
          <a:p>
            <a:pPr algn="ctr"/>
            <a:r>
              <a:rPr lang="en-US" sz="1575" dirty="0">
                <a:solidFill>
                  <a:srgbClr val="FFC000"/>
                </a:solidFill>
                <a:latin typeface="Cambria" panose="02040503050406030204" pitchFamily="18" charset="0"/>
              </a:rPr>
              <a:t>DEPARTMENT OF AUTOMOBILE ENGINEERING</a:t>
            </a:r>
          </a:p>
          <a:p>
            <a:pPr algn="ctr"/>
            <a:r>
              <a:rPr lang="en-US" sz="1575" dirty="0">
                <a:solidFill>
                  <a:srgbClr val="FFC000"/>
                </a:solidFill>
                <a:latin typeface="Cambria" panose="02040503050406030204" pitchFamily="18" charset="0"/>
              </a:rPr>
              <a:t>MIT CAMPUS, ANNA UNIVERSITY, CHENNAI – 44</a:t>
            </a:r>
          </a:p>
          <a:p>
            <a:pPr algn="ctr"/>
            <a:endParaRPr lang="en-IN" sz="1575" dirty="0">
              <a:solidFill>
                <a:srgbClr val="FFC000"/>
              </a:solidFill>
              <a:latin typeface="Cambria" panose="02040503050406030204" pitchFamily="18" charset="0"/>
            </a:endParaRPr>
          </a:p>
        </p:txBody>
      </p:sp>
      <p:pic>
        <p:nvPicPr>
          <p:cNvPr id="5" name="Picture 4"/>
          <p:cNvPicPr>
            <a:picLocks noChangeAspect="1"/>
          </p:cNvPicPr>
          <p:nvPr/>
        </p:nvPicPr>
        <p:blipFill>
          <a:blip r:embed="rId2"/>
          <a:stretch>
            <a:fillRect/>
          </a:stretch>
        </p:blipFill>
        <p:spPr>
          <a:xfrm>
            <a:off x="1702622" y="185555"/>
            <a:ext cx="1425911" cy="1340355"/>
          </a:xfrm>
          <a:prstGeom prst="rect">
            <a:avLst/>
          </a:prstGeom>
        </p:spPr>
      </p:pic>
      <p:pic>
        <p:nvPicPr>
          <p:cNvPr id="6" name="Picture 5"/>
          <p:cNvPicPr>
            <a:picLocks noChangeAspect="1"/>
          </p:cNvPicPr>
          <p:nvPr/>
        </p:nvPicPr>
        <p:blipFill>
          <a:blip r:embed="rId3"/>
          <a:stretch>
            <a:fillRect/>
          </a:stretch>
        </p:blipFill>
        <p:spPr>
          <a:xfrm>
            <a:off x="8832479" y="194903"/>
            <a:ext cx="1658415" cy="1291819"/>
          </a:xfrm>
          <a:prstGeom prst="rect">
            <a:avLst/>
          </a:prstGeom>
        </p:spPr>
      </p:pic>
      <p:sp>
        <p:nvSpPr>
          <p:cNvPr id="7" name="Rounded Rectangle 6"/>
          <p:cNvSpPr/>
          <p:nvPr/>
        </p:nvSpPr>
        <p:spPr>
          <a:xfrm>
            <a:off x="3933092" y="1541002"/>
            <a:ext cx="4103252" cy="673347"/>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en-GB" b="1" dirty="0" smtClean="0">
                <a:latin typeface="Times New Roman" panose="02020603050405020304" pitchFamily="18" charset="0"/>
                <a:cs typeface="Times New Roman" panose="02020603050405020304" pitchFamily="18" charset="0"/>
              </a:rPr>
              <a:t>FIRST</a:t>
            </a:r>
            <a:r>
              <a:rPr lang="en-US" altLang="en-GB" sz="1800" b="1" dirty="0" smtClean="0">
                <a:latin typeface="Times New Roman" panose="02020603050405020304" pitchFamily="18" charset="0"/>
                <a:cs typeface="Times New Roman" panose="02020603050405020304" pitchFamily="18" charset="0"/>
              </a:rPr>
              <a:t> REVIEW – PHASE 2</a:t>
            </a:r>
            <a:endParaRPr lang="en-US" altLang="en-GB" sz="1800" b="1" dirty="0">
              <a:latin typeface="Times New Roman" panose="02020603050405020304" pitchFamily="18" charset="0"/>
              <a:cs typeface="Times New Roman" panose="02020603050405020304" pitchFamily="18" charset="0"/>
            </a:endParaRPr>
          </a:p>
        </p:txBody>
      </p:sp>
      <p:graphicFrame>
        <p:nvGraphicFramePr>
          <p:cNvPr id="8" name="Content Placeholder 1"/>
          <p:cNvGraphicFramePr>
            <a:graphicFrameLocks/>
          </p:cNvGraphicFramePr>
          <p:nvPr>
            <p:extLst/>
          </p:nvPr>
        </p:nvGraphicFramePr>
        <p:xfrm>
          <a:off x="3241462" y="2570384"/>
          <a:ext cx="5486513" cy="2224863"/>
        </p:xfrm>
        <a:graphic>
          <a:graphicData uri="http://schemas.openxmlformats.org/drawingml/2006/table">
            <a:tbl>
              <a:tblPr firstRow="1" bandRow="1">
                <a:tableStyleId>{5940675A-B579-460E-94D1-54222C63F5DA}</a:tableStyleId>
              </a:tblPr>
              <a:tblGrid>
                <a:gridCol w="736548">
                  <a:extLst>
                    <a:ext uri="{9D8B030D-6E8A-4147-A177-3AD203B41FA5}">
                      <a16:colId xmlns:a16="http://schemas.microsoft.com/office/drawing/2014/main" val="20000"/>
                    </a:ext>
                  </a:extLst>
                </a:gridCol>
                <a:gridCol w="2948185">
                  <a:extLst>
                    <a:ext uri="{9D8B030D-6E8A-4147-A177-3AD203B41FA5}">
                      <a16:colId xmlns:a16="http://schemas.microsoft.com/office/drawing/2014/main" val="20001"/>
                    </a:ext>
                  </a:extLst>
                </a:gridCol>
                <a:gridCol w="1801780">
                  <a:extLst>
                    <a:ext uri="{9D8B030D-6E8A-4147-A177-3AD203B41FA5}">
                      <a16:colId xmlns:a16="http://schemas.microsoft.com/office/drawing/2014/main" val="20002"/>
                    </a:ext>
                  </a:extLst>
                </a:gridCol>
              </a:tblGrid>
              <a:tr h="659683">
                <a:tc>
                  <a:txBody>
                    <a:bodyPr/>
                    <a:lstStyle/>
                    <a:p>
                      <a:pPr algn="ctr"/>
                      <a:r>
                        <a:rPr lang="en-US" sz="1400" b="1" dirty="0" err="1">
                          <a:solidFill>
                            <a:schemeClr val="bg1"/>
                          </a:solidFill>
                          <a:latin typeface="Times New Roman" panose="02020603050405020304" pitchFamily="18" charset="0"/>
                          <a:cs typeface="Times New Roman" panose="02020603050405020304" pitchFamily="18" charset="0"/>
                        </a:rPr>
                        <a:t>S.No</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pPr algn="ctr"/>
                      <a:r>
                        <a:rPr lang="en-US" sz="1400" b="1" dirty="0">
                          <a:solidFill>
                            <a:schemeClr val="bg1"/>
                          </a:solidFill>
                          <a:latin typeface="Times New Roman" panose="02020603050405020304" pitchFamily="18" charset="0"/>
                          <a:cs typeface="Times New Roman" panose="02020603050405020304" pitchFamily="18" charset="0"/>
                        </a:rPr>
                        <a:t>Name </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pPr algn="ctr"/>
                      <a:r>
                        <a:rPr lang="en-US" sz="1400" b="1" dirty="0">
                          <a:solidFill>
                            <a:schemeClr val="bg1"/>
                          </a:solidFill>
                          <a:latin typeface="Times New Roman" panose="02020603050405020304" pitchFamily="18" charset="0"/>
                          <a:cs typeface="Times New Roman" panose="02020603050405020304" pitchFamily="18" charset="0"/>
                        </a:rPr>
                        <a:t>Register Number</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extLst>
                  <a:ext uri="{0D108BD9-81ED-4DB2-BD59-A6C34878D82A}">
                    <a16:rowId xmlns:a16="http://schemas.microsoft.com/office/drawing/2014/main" val="10000"/>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1</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NIROSHINI. K</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2019502032</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390800">
                <a:tc>
                  <a:txBody>
                    <a:bodyPr/>
                    <a:lstStyle/>
                    <a:p>
                      <a:r>
                        <a:rPr lang="en-US" sz="1400" b="1" dirty="0">
                          <a:solidFill>
                            <a:schemeClr val="bg1"/>
                          </a:solidFill>
                          <a:latin typeface="Times New Roman" panose="02020603050405020304" pitchFamily="18" charset="0"/>
                          <a:cs typeface="Times New Roman" panose="02020603050405020304" pitchFamily="18" charset="0"/>
                        </a:rPr>
                        <a:t>2</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AKILAN.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2019502509</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3</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DHINESH BABU. R</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2019502517</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3"/>
                  </a:ext>
                </a:extLst>
              </a:tr>
              <a:tr h="391460">
                <a:tc>
                  <a:txBody>
                    <a:bodyPr/>
                    <a:lstStyle/>
                    <a:p>
                      <a:r>
                        <a:rPr lang="en-US" sz="1400" b="1" dirty="0">
                          <a:solidFill>
                            <a:schemeClr val="bg1"/>
                          </a:solidFill>
                          <a:latin typeface="Times New Roman" panose="02020603050405020304" pitchFamily="18" charset="0"/>
                          <a:cs typeface="Times New Roman" panose="02020603050405020304" pitchFamily="18" charset="0"/>
                        </a:rPr>
                        <a:t>4</a:t>
                      </a:r>
                      <a:endParaRPr lang="en-IN" sz="1400" b="1" dirty="0">
                        <a:solidFill>
                          <a:schemeClr val="bg1"/>
                        </a:solidFill>
                        <a:latin typeface="Times New Roman" panose="02020603050405020304" pitchFamily="18" charset="0"/>
                        <a:cs typeface="Times New Roman" panose="02020603050405020304" pitchFamily="18" charset="0"/>
                      </a:endParaRPr>
                    </a:p>
                  </a:txBody>
                  <a:tcPr marL="68580" marR="68580" marT="34290" marB="34290">
                    <a:solidFill>
                      <a:srgbClr val="0070C0"/>
                    </a:solidFill>
                  </a:tcPr>
                </a:tc>
                <a:tc>
                  <a:txBody>
                    <a:bodyPr/>
                    <a:lstStyle/>
                    <a:p>
                      <a:r>
                        <a:rPr lang="en-GB" sz="1400" dirty="0">
                          <a:latin typeface="Times New Roman" panose="02020603050405020304" pitchFamily="18" charset="0"/>
                          <a:cs typeface="Times New Roman" panose="02020603050405020304" pitchFamily="18" charset="0"/>
                        </a:rPr>
                        <a:t>HARI VIGNESH. N S</a:t>
                      </a:r>
                      <a:endParaRPr lang="en-I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GB" sz="1400" dirty="0">
                          <a:latin typeface="Times New Roman" panose="02020603050405020304" pitchFamily="18" charset="0"/>
                          <a:cs typeface="Times New Roman" panose="02020603050405020304" pitchFamily="18" charset="0"/>
                        </a:rPr>
                        <a:t>2019502523</a:t>
                      </a:r>
                      <a:endParaRPr lang="en-IN"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9" name="Rectangle 8"/>
          <p:cNvSpPr/>
          <p:nvPr/>
        </p:nvSpPr>
        <p:spPr>
          <a:xfrm>
            <a:off x="7770732" y="4942340"/>
            <a:ext cx="6096000" cy="1754326"/>
          </a:xfrm>
          <a:prstGeom prst="rect">
            <a:avLst/>
          </a:prstGeom>
        </p:spPr>
        <p:txBody>
          <a:bodyPr>
            <a:spAutoFit/>
          </a:bodyPr>
          <a:lstStyle/>
          <a:p>
            <a:r>
              <a:rPr lang="en-US" dirty="0" smtClean="0">
                <a:latin typeface="Times New Roman" panose="02020603050405020304" pitchFamily="18" charset="0"/>
                <a:cs typeface="Times New Roman" panose="02020603050405020304" pitchFamily="18" charset="0"/>
                <a:sym typeface="+mn-ea"/>
              </a:rPr>
              <a:t>GUIDE: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Dr. </a:t>
            </a:r>
            <a:r>
              <a:rPr lang="en-US" dirty="0" err="1" smtClean="0">
                <a:latin typeface="Times New Roman" panose="02020603050405020304" pitchFamily="18" charset="0"/>
                <a:cs typeface="Times New Roman" panose="02020603050405020304" pitchFamily="18" charset="0"/>
              </a:rPr>
              <a:t>A.Sangeet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Sahaya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Jeyangel</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sym typeface="+mn-ea"/>
              </a:rPr>
              <a:t>Teaching F</a:t>
            </a:r>
            <a:r>
              <a:rPr lang="en-IN" altLang="en-US" dirty="0" err="1" smtClean="0">
                <a:latin typeface="Times New Roman" panose="02020603050405020304" pitchFamily="18" charset="0"/>
                <a:cs typeface="Times New Roman" panose="02020603050405020304" pitchFamily="18" charset="0"/>
                <a:sym typeface="+mn-ea"/>
              </a:rPr>
              <a:t>ellow</a:t>
            </a:r>
            <a:r>
              <a:rPr lang="en-US" dirty="0" smtClean="0">
                <a:latin typeface="Times New Roman" panose="02020603050405020304" pitchFamily="18" charset="0"/>
                <a:cs typeface="Times New Roman" panose="02020603050405020304" pitchFamily="18" charset="0"/>
                <a:sym typeface="+mn-ea"/>
              </a:rPr>
              <a:t>,</a:t>
            </a:r>
          </a:p>
          <a:p>
            <a:r>
              <a:rPr lang="en-US" dirty="0" smtClean="0">
                <a:latin typeface="Times New Roman" panose="02020603050405020304" pitchFamily="18" charset="0"/>
                <a:cs typeface="Times New Roman" panose="02020603050405020304" pitchFamily="18" charset="0"/>
                <a:sym typeface="+mn-ea"/>
              </a:rPr>
              <a:t>Department of Automobile Engineering,</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sym typeface="+mn-ea"/>
              </a:rPr>
              <a:t>MIT campus, Anna university</a:t>
            </a:r>
            <a:endParaRPr lang="en-IN"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32160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r>
              <a:rPr lang="en-US" b="1" dirty="0" smtClean="0"/>
              <a:t>WHY TURPENTINE OIL?</a:t>
            </a:r>
            <a:endParaRPr lang="en-IN" b="1" dirty="0"/>
          </a:p>
        </p:txBody>
      </p:sp>
      <p:sp>
        <p:nvSpPr>
          <p:cNvPr id="3" name="Content Placeholder 2"/>
          <p:cNvSpPr>
            <a:spLocks noGrp="1"/>
          </p:cNvSpPr>
          <p:nvPr>
            <p:ph idx="1"/>
          </p:nvPr>
        </p:nvSpPr>
        <p:spPr/>
        <p:txBody>
          <a:bodyPr/>
          <a:lstStyle/>
          <a:p>
            <a:r>
              <a:rPr lang="en-US" dirty="0" smtClean="0"/>
              <a:t>Turpentine oil is physically a yellowish, opaque, odorous and water-immiscible liquid when it is chemically </a:t>
            </a:r>
            <a:r>
              <a:rPr lang="en-US" dirty="0" err="1" smtClean="0"/>
              <a:t>flammable,volatile</a:t>
            </a:r>
            <a:r>
              <a:rPr lang="en-US" dirty="0" smtClean="0"/>
              <a:t> and combustible.</a:t>
            </a:r>
          </a:p>
          <a:p>
            <a:r>
              <a:rPr lang="en-US" dirty="0" smtClean="0"/>
              <a:t>Turpentine oil is mixture of </a:t>
            </a:r>
            <a:r>
              <a:rPr lang="el-GR" dirty="0" smtClean="0"/>
              <a:t>α</a:t>
            </a:r>
            <a:r>
              <a:rPr lang="en-US" dirty="0" smtClean="0"/>
              <a:t>- and </a:t>
            </a:r>
            <a:r>
              <a:rPr lang="el-GR" dirty="0" smtClean="0"/>
              <a:t>β</a:t>
            </a:r>
            <a:r>
              <a:rPr lang="en-US" dirty="0" smtClean="0"/>
              <a:t>- </a:t>
            </a:r>
            <a:r>
              <a:rPr lang="en-US" dirty="0" err="1" smtClean="0"/>
              <a:t>pinenes</a:t>
            </a:r>
            <a:r>
              <a:rPr lang="en-US" dirty="0" smtClean="0"/>
              <a:t>(30% and 60% respectively) and other isometric terpenes.</a:t>
            </a:r>
          </a:p>
          <a:p>
            <a:r>
              <a:rPr lang="en-US" dirty="0" smtClean="0"/>
              <a:t>Turpentine oil is extracted from the resin of pine tree(genus </a:t>
            </a:r>
            <a:r>
              <a:rPr lang="en-US" dirty="0" err="1" smtClean="0"/>
              <a:t>pinus</a:t>
            </a:r>
            <a:r>
              <a:rPr lang="en-US" dirty="0" smtClean="0"/>
              <a:t>) saps and leaves.</a:t>
            </a:r>
          </a:p>
          <a:p>
            <a:r>
              <a:rPr lang="en-US" dirty="0"/>
              <a:t>T</a:t>
            </a:r>
            <a:r>
              <a:rPr lang="en-US" dirty="0" smtClean="0"/>
              <a:t>urpentine oil having low viscosity and lower carbon resides and environmentally friendly due to its low Sulphur content Also, the properties of turpentine oil are similar with diesel.</a:t>
            </a:r>
            <a:endParaRPr lang="en-IN" dirty="0"/>
          </a:p>
        </p:txBody>
      </p:sp>
    </p:spTree>
    <p:extLst>
      <p:ext uri="{BB962C8B-B14F-4D97-AF65-F5344CB8AC3E}">
        <p14:creationId xmlns:p14="http://schemas.microsoft.com/office/powerpoint/2010/main" val="10481413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02418"/>
          </a:xfrm>
          <a:solidFill>
            <a:schemeClr val="accent1"/>
          </a:solidFill>
        </p:spPr>
        <p:txBody>
          <a:bodyPr/>
          <a:lstStyle/>
          <a:p>
            <a:pPr algn="ctr"/>
            <a:r>
              <a:rPr lang="en-US" b="1" dirty="0" smtClean="0"/>
              <a:t>PROPERTIES OF FUEL</a:t>
            </a:r>
            <a:endParaRPr lang="en-IN" b="1" dirty="0"/>
          </a:p>
        </p:txBody>
      </p:sp>
      <p:graphicFrame>
        <p:nvGraphicFramePr>
          <p:cNvPr id="4" name="Content Placeholder 3"/>
          <p:cNvGraphicFramePr>
            <a:graphicFrameLocks noGrp="1"/>
          </p:cNvGraphicFramePr>
          <p:nvPr>
            <p:ph idx="1"/>
            <p:extLst/>
          </p:nvPr>
        </p:nvGraphicFramePr>
        <p:xfrm>
          <a:off x="838200" y="1825626"/>
          <a:ext cx="10304415" cy="4274727"/>
        </p:xfrm>
        <a:graphic>
          <a:graphicData uri="http://schemas.openxmlformats.org/drawingml/2006/table">
            <a:tbl>
              <a:tblPr firstRow="1" bandRow="1">
                <a:tableStyleId>{93296810-A885-4BE3-A3E7-6D5BEEA58F35}</a:tableStyleId>
              </a:tblPr>
              <a:tblGrid>
                <a:gridCol w="2060883">
                  <a:extLst>
                    <a:ext uri="{9D8B030D-6E8A-4147-A177-3AD203B41FA5}">
                      <a16:colId xmlns:a16="http://schemas.microsoft.com/office/drawing/2014/main" val="1692745556"/>
                    </a:ext>
                  </a:extLst>
                </a:gridCol>
                <a:gridCol w="2060883">
                  <a:extLst>
                    <a:ext uri="{9D8B030D-6E8A-4147-A177-3AD203B41FA5}">
                      <a16:colId xmlns:a16="http://schemas.microsoft.com/office/drawing/2014/main" val="2371307742"/>
                    </a:ext>
                  </a:extLst>
                </a:gridCol>
                <a:gridCol w="2060883">
                  <a:extLst>
                    <a:ext uri="{9D8B030D-6E8A-4147-A177-3AD203B41FA5}">
                      <a16:colId xmlns:a16="http://schemas.microsoft.com/office/drawing/2014/main" val="3684174685"/>
                    </a:ext>
                  </a:extLst>
                </a:gridCol>
                <a:gridCol w="2060883">
                  <a:extLst>
                    <a:ext uri="{9D8B030D-6E8A-4147-A177-3AD203B41FA5}">
                      <a16:colId xmlns:a16="http://schemas.microsoft.com/office/drawing/2014/main" val="2705217118"/>
                    </a:ext>
                  </a:extLst>
                </a:gridCol>
                <a:gridCol w="2060883">
                  <a:extLst>
                    <a:ext uri="{9D8B030D-6E8A-4147-A177-3AD203B41FA5}">
                      <a16:colId xmlns:a16="http://schemas.microsoft.com/office/drawing/2014/main" val="207444831"/>
                    </a:ext>
                  </a:extLst>
                </a:gridCol>
              </a:tblGrid>
              <a:tr h="954993">
                <a:tc>
                  <a:txBody>
                    <a:bodyPr/>
                    <a:lstStyle/>
                    <a:p>
                      <a:r>
                        <a:rPr lang="en-US" dirty="0" smtClean="0"/>
                        <a:t>BLEND</a:t>
                      </a:r>
                      <a:endParaRPr lang="en-IN" dirty="0"/>
                    </a:p>
                  </a:txBody>
                  <a:tcPr/>
                </a:tc>
                <a:tc>
                  <a:txBody>
                    <a:bodyPr/>
                    <a:lstStyle/>
                    <a:p>
                      <a:r>
                        <a:rPr lang="en-US" dirty="0" smtClean="0"/>
                        <a:t>DENSITY(kg/m</a:t>
                      </a:r>
                      <a:r>
                        <a:rPr lang="en-US" dirty="0" smtClean="0">
                          <a:latin typeface="Calibri" panose="020F0502020204030204" pitchFamily="34" charset="0"/>
                          <a:cs typeface="Calibri" panose="020F0502020204030204" pitchFamily="34" charset="0"/>
                        </a:rPr>
                        <a:t>³)</a:t>
                      </a:r>
                      <a:endParaRPr lang="en-IN" dirty="0"/>
                    </a:p>
                  </a:txBody>
                  <a:tcPr/>
                </a:tc>
                <a:tc>
                  <a:txBody>
                    <a:bodyPr/>
                    <a:lstStyle/>
                    <a:p>
                      <a:r>
                        <a:rPr lang="en-US" dirty="0" smtClean="0"/>
                        <a:t>KINEMATIC VISCOSITY ( m</a:t>
                      </a:r>
                      <a:r>
                        <a:rPr lang="en-US" dirty="0" smtClean="0">
                          <a:latin typeface="Calibri" panose="020F0502020204030204" pitchFamily="34" charset="0"/>
                          <a:cs typeface="Calibri" panose="020F0502020204030204" pitchFamily="34" charset="0"/>
                        </a:rPr>
                        <a:t>²/s)</a:t>
                      </a:r>
                      <a:endParaRPr lang="en-IN" dirty="0"/>
                    </a:p>
                  </a:txBody>
                  <a:tcPr/>
                </a:tc>
                <a:tc>
                  <a:txBody>
                    <a:bodyPr/>
                    <a:lstStyle/>
                    <a:p>
                      <a:r>
                        <a:rPr lang="en-US" dirty="0" smtClean="0"/>
                        <a:t>FLASH</a:t>
                      </a:r>
                      <a:r>
                        <a:rPr lang="en-US" baseline="0" dirty="0" smtClean="0"/>
                        <a:t> POINT (</a:t>
                      </a:r>
                      <a:r>
                        <a:rPr lang="en-US" baseline="0" dirty="0" smtClean="0">
                          <a:latin typeface="Calibri" panose="020F0502020204030204" pitchFamily="34" charset="0"/>
                          <a:cs typeface="Calibri" panose="020F0502020204030204" pitchFamily="34" charset="0"/>
                        </a:rPr>
                        <a:t>°c)</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FIRE POINT </a:t>
                      </a:r>
                      <a:r>
                        <a:rPr lang="en-US" baseline="0" dirty="0" smtClean="0"/>
                        <a:t>(</a:t>
                      </a:r>
                      <a:r>
                        <a:rPr lang="en-US" baseline="0" dirty="0" smtClean="0">
                          <a:latin typeface="Calibri" panose="020F0502020204030204" pitchFamily="34" charset="0"/>
                          <a:cs typeface="Calibri" panose="020F0502020204030204" pitchFamily="34" charset="0"/>
                        </a:rPr>
                        <a:t>°c)</a:t>
                      </a:r>
                      <a:endParaRPr lang="en-IN" dirty="0" smtClean="0"/>
                    </a:p>
                    <a:p>
                      <a:endParaRPr lang="en-IN" dirty="0"/>
                    </a:p>
                  </a:txBody>
                  <a:tcPr/>
                </a:tc>
                <a:extLst>
                  <a:ext uri="{0D108BD9-81ED-4DB2-BD59-A6C34878D82A}">
                    <a16:rowId xmlns:a16="http://schemas.microsoft.com/office/drawing/2014/main" val="1226993825"/>
                  </a:ext>
                </a:extLst>
              </a:tr>
              <a:tr h="553289">
                <a:tc>
                  <a:txBody>
                    <a:bodyPr/>
                    <a:lstStyle/>
                    <a:p>
                      <a:r>
                        <a:rPr lang="en-US" dirty="0" smtClean="0"/>
                        <a:t>DIESEL</a:t>
                      </a:r>
                      <a:endParaRPr lang="en-IN" dirty="0"/>
                    </a:p>
                  </a:txBody>
                  <a:tcPr/>
                </a:tc>
                <a:tc>
                  <a:txBody>
                    <a:bodyPr/>
                    <a:lstStyle/>
                    <a:p>
                      <a:r>
                        <a:rPr lang="en-US" dirty="0" smtClean="0"/>
                        <a:t>0.827</a:t>
                      </a:r>
                      <a:endParaRPr lang="en-IN" dirty="0"/>
                    </a:p>
                  </a:txBody>
                  <a:tcPr/>
                </a:tc>
                <a:tc>
                  <a:txBody>
                    <a:bodyPr/>
                    <a:lstStyle/>
                    <a:p>
                      <a:r>
                        <a:rPr lang="en-US" dirty="0" smtClean="0"/>
                        <a:t>13.28</a:t>
                      </a:r>
                      <a:endParaRPr lang="en-IN" dirty="0"/>
                    </a:p>
                  </a:txBody>
                  <a:tcPr/>
                </a:tc>
                <a:tc>
                  <a:txBody>
                    <a:bodyPr/>
                    <a:lstStyle/>
                    <a:p>
                      <a:r>
                        <a:rPr lang="en-US" dirty="0" smtClean="0"/>
                        <a:t>47</a:t>
                      </a:r>
                      <a:endParaRPr lang="en-IN" dirty="0"/>
                    </a:p>
                  </a:txBody>
                  <a:tcPr/>
                </a:tc>
                <a:tc>
                  <a:txBody>
                    <a:bodyPr/>
                    <a:lstStyle/>
                    <a:p>
                      <a:r>
                        <a:rPr lang="en-US" dirty="0" smtClean="0"/>
                        <a:t>54</a:t>
                      </a:r>
                      <a:endParaRPr lang="en-IN" dirty="0"/>
                    </a:p>
                  </a:txBody>
                  <a:tcPr/>
                </a:tc>
                <a:extLst>
                  <a:ext uri="{0D108BD9-81ED-4DB2-BD59-A6C34878D82A}">
                    <a16:rowId xmlns:a16="http://schemas.microsoft.com/office/drawing/2014/main" val="4121874768"/>
                  </a:ext>
                </a:extLst>
              </a:tr>
              <a:tr h="553289">
                <a:tc>
                  <a:txBody>
                    <a:bodyPr/>
                    <a:lstStyle/>
                    <a:p>
                      <a:r>
                        <a:rPr lang="en-US" dirty="0" smtClean="0"/>
                        <a:t>B20</a:t>
                      </a:r>
                      <a:endParaRPr lang="en-IN" dirty="0"/>
                    </a:p>
                  </a:txBody>
                  <a:tcPr/>
                </a:tc>
                <a:tc>
                  <a:txBody>
                    <a:bodyPr/>
                    <a:lstStyle/>
                    <a:p>
                      <a:r>
                        <a:rPr lang="en-US" dirty="0" smtClean="0"/>
                        <a:t>0.831</a:t>
                      </a:r>
                      <a:endParaRPr lang="en-IN" dirty="0"/>
                    </a:p>
                  </a:txBody>
                  <a:tcPr/>
                </a:tc>
                <a:tc>
                  <a:txBody>
                    <a:bodyPr/>
                    <a:lstStyle/>
                    <a:p>
                      <a:r>
                        <a:rPr lang="en-US" dirty="0" smtClean="0"/>
                        <a:t>14.567</a:t>
                      </a:r>
                      <a:endParaRPr lang="en-IN" dirty="0"/>
                    </a:p>
                  </a:txBody>
                  <a:tcPr/>
                </a:tc>
                <a:tc>
                  <a:txBody>
                    <a:bodyPr/>
                    <a:lstStyle/>
                    <a:p>
                      <a:r>
                        <a:rPr lang="en-US" dirty="0" smtClean="0"/>
                        <a:t>49</a:t>
                      </a:r>
                      <a:endParaRPr lang="en-IN" dirty="0"/>
                    </a:p>
                  </a:txBody>
                  <a:tcPr/>
                </a:tc>
                <a:tc>
                  <a:txBody>
                    <a:bodyPr/>
                    <a:lstStyle/>
                    <a:p>
                      <a:r>
                        <a:rPr lang="en-US" dirty="0" smtClean="0"/>
                        <a:t>55</a:t>
                      </a:r>
                      <a:endParaRPr lang="en-IN" dirty="0"/>
                    </a:p>
                  </a:txBody>
                  <a:tcPr/>
                </a:tc>
                <a:extLst>
                  <a:ext uri="{0D108BD9-81ED-4DB2-BD59-A6C34878D82A}">
                    <a16:rowId xmlns:a16="http://schemas.microsoft.com/office/drawing/2014/main" val="3476691450"/>
                  </a:ext>
                </a:extLst>
              </a:tr>
              <a:tr h="553289">
                <a:tc>
                  <a:txBody>
                    <a:bodyPr/>
                    <a:lstStyle/>
                    <a:p>
                      <a:r>
                        <a:rPr lang="en-US" dirty="0" smtClean="0"/>
                        <a:t>B30</a:t>
                      </a:r>
                      <a:endParaRPr lang="en-IN" dirty="0"/>
                    </a:p>
                  </a:txBody>
                  <a:tcPr/>
                </a:tc>
                <a:tc>
                  <a:txBody>
                    <a:bodyPr/>
                    <a:lstStyle/>
                    <a:p>
                      <a:r>
                        <a:rPr lang="en-US" dirty="0" smtClean="0"/>
                        <a:t>0.835</a:t>
                      </a:r>
                      <a:endParaRPr lang="en-IN" dirty="0"/>
                    </a:p>
                  </a:txBody>
                  <a:tcPr/>
                </a:tc>
                <a:tc>
                  <a:txBody>
                    <a:bodyPr/>
                    <a:lstStyle/>
                    <a:p>
                      <a:r>
                        <a:rPr lang="en-US" dirty="0" smtClean="0"/>
                        <a:t>14.147</a:t>
                      </a:r>
                      <a:endParaRPr lang="en-IN" dirty="0"/>
                    </a:p>
                  </a:txBody>
                  <a:tcPr/>
                </a:tc>
                <a:tc>
                  <a:txBody>
                    <a:bodyPr/>
                    <a:lstStyle/>
                    <a:p>
                      <a:r>
                        <a:rPr lang="en-US" dirty="0" smtClean="0"/>
                        <a:t>52</a:t>
                      </a:r>
                      <a:endParaRPr lang="en-IN" dirty="0"/>
                    </a:p>
                  </a:txBody>
                  <a:tcPr/>
                </a:tc>
                <a:tc>
                  <a:txBody>
                    <a:bodyPr/>
                    <a:lstStyle/>
                    <a:p>
                      <a:r>
                        <a:rPr lang="en-US" dirty="0" smtClean="0"/>
                        <a:t>57</a:t>
                      </a:r>
                      <a:endParaRPr lang="en-IN" dirty="0"/>
                    </a:p>
                  </a:txBody>
                  <a:tcPr/>
                </a:tc>
                <a:extLst>
                  <a:ext uri="{0D108BD9-81ED-4DB2-BD59-A6C34878D82A}">
                    <a16:rowId xmlns:a16="http://schemas.microsoft.com/office/drawing/2014/main" val="2316800108"/>
                  </a:ext>
                </a:extLst>
              </a:tr>
              <a:tr h="553289">
                <a:tc>
                  <a:txBody>
                    <a:bodyPr/>
                    <a:lstStyle/>
                    <a:p>
                      <a:r>
                        <a:rPr lang="en-US" dirty="0" smtClean="0"/>
                        <a:t>B40</a:t>
                      </a:r>
                      <a:endParaRPr lang="en-IN" dirty="0"/>
                    </a:p>
                  </a:txBody>
                  <a:tcPr/>
                </a:tc>
                <a:tc>
                  <a:txBody>
                    <a:bodyPr/>
                    <a:lstStyle/>
                    <a:p>
                      <a:r>
                        <a:rPr lang="en-US" dirty="0" smtClean="0"/>
                        <a:t>0.839</a:t>
                      </a:r>
                    </a:p>
                  </a:txBody>
                  <a:tcPr/>
                </a:tc>
                <a:tc>
                  <a:txBody>
                    <a:bodyPr/>
                    <a:lstStyle/>
                    <a:p>
                      <a:r>
                        <a:rPr lang="en-US" dirty="0" smtClean="0"/>
                        <a:t>13.360</a:t>
                      </a:r>
                      <a:endParaRPr lang="en-IN" dirty="0"/>
                    </a:p>
                  </a:txBody>
                  <a:tcPr/>
                </a:tc>
                <a:tc>
                  <a:txBody>
                    <a:bodyPr/>
                    <a:lstStyle/>
                    <a:p>
                      <a:r>
                        <a:rPr lang="en-US" dirty="0" smtClean="0"/>
                        <a:t>55</a:t>
                      </a:r>
                      <a:endParaRPr lang="en-IN" dirty="0"/>
                    </a:p>
                  </a:txBody>
                  <a:tcPr/>
                </a:tc>
                <a:tc>
                  <a:txBody>
                    <a:bodyPr/>
                    <a:lstStyle/>
                    <a:p>
                      <a:r>
                        <a:rPr lang="en-US" dirty="0" smtClean="0"/>
                        <a:t>60</a:t>
                      </a:r>
                      <a:endParaRPr lang="en-IN" dirty="0"/>
                    </a:p>
                  </a:txBody>
                  <a:tcPr/>
                </a:tc>
                <a:extLst>
                  <a:ext uri="{0D108BD9-81ED-4DB2-BD59-A6C34878D82A}">
                    <a16:rowId xmlns:a16="http://schemas.microsoft.com/office/drawing/2014/main" val="3324921246"/>
                  </a:ext>
                </a:extLst>
              </a:tr>
              <a:tr h="553289">
                <a:tc>
                  <a:txBody>
                    <a:bodyPr/>
                    <a:lstStyle/>
                    <a:p>
                      <a:r>
                        <a:rPr lang="en-US" dirty="0" smtClean="0"/>
                        <a:t>B50</a:t>
                      </a:r>
                      <a:endParaRPr lang="en-IN" dirty="0"/>
                    </a:p>
                  </a:txBody>
                  <a:tcPr/>
                </a:tc>
                <a:tc>
                  <a:txBody>
                    <a:bodyPr/>
                    <a:lstStyle/>
                    <a:p>
                      <a:r>
                        <a:rPr lang="en-US" dirty="0" smtClean="0"/>
                        <a:t>0.844</a:t>
                      </a:r>
                      <a:endParaRPr lang="en-IN" dirty="0"/>
                    </a:p>
                  </a:txBody>
                  <a:tcPr/>
                </a:tc>
                <a:tc>
                  <a:txBody>
                    <a:bodyPr/>
                    <a:lstStyle/>
                    <a:p>
                      <a:r>
                        <a:rPr lang="en-US" dirty="0" smtClean="0"/>
                        <a:t>13.055</a:t>
                      </a:r>
                      <a:endParaRPr lang="en-IN" dirty="0"/>
                    </a:p>
                  </a:txBody>
                  <a:tcPr/>
                </a:tc>
                <a:tc>
                  <a:txBody>
                    <a:bodyPr/>
                    <a:lstStyle/>
                    <a:p>
                      <a:r>
                        <a:rPr lang="en-US" dirty="0" smtClean="0"/>
                        <a:t>57</a:t>
                      </a:r>
                      <a:endParaRPr lang="en-IN" dirty="0"/>
                    </a:p>
                  </a:txBody>
                  <a:tcPr/>
                </a:tc>
                <a:tc>
                  <a:txBody>
                    <a:bodyPr/>
                    <a:lstStyle/>
                    <a:p>
                      <a:r>
                        <a:rPr lang="en-US" dirty="0" smtClean="0"/>
                        <a:t>62</a:t>
                      </a:r>
                      <a:endParaRPr lang="en-IN" dirty="0"/>
                    </a:p>
                  </a:txBody>
                  <a:tcPr/>
                </a:tc>
                <a:extLst>
                  <a:ext uri="{0D108BD9-81ED-4DB2-BD59-A6C34878D82A}">
                    <a16:rowId xmlns:a16="http://schemas.microsoft.com/office/drawing/2014/main" val="1883652707"/>
                  </a:ext>
                </a:extLst>
              </a:tr>
              <a:tr h="553289">
                <a:tc>
                  <a:txBody>
                    <a:bodyPr/>
                    <a:lstStyle/>
                    <a:p>
                      <a:r>
                        <a:rPr lang="en-US" dirty="0" smtClean="0"/>
                        <a:t>TURPENTINE</a:t>
                      </a:r>
                      <a:endParaRPr lang="en-IN" dirty="0"/>
                    </a:p>
                  </a:txBody>
                  <a:tcPr/>
                </a:tc>
                <a:tc>
                  <a:txBody>
                    <a:bodyPr/>
                    <a:lstStyle/>
                    <a:p>
                      <a:r>
                        <a:rPr lang="en-US" dirty="0" smtClean="0"/>
                        <a:t>0.845</a:t>
                      </a:r>
                      <a:endParaRPr lang="en-IN" dirty="0"/>
                    </a:p>
                  </a:txBody>
                  <a:tcPr/>
                </a:tc>
                <a:tc>
                  <a:txBody>
                    <a:bodyPr/>
                    <a:lstStyle/>
                    <a:p>
                      <a:r>
                        <a:rPr lang="en-US" dirty="0" smtClean="0"/>
                        <a:t>10.870</a:t>
                      </a:r>
                      <a:endParaRPr lang="en-IN" dirty="0"/>
                    </a:p>
                  </a:txBody>
                  <a:tcPr/>
                </a:tc>
                <a:tc>
                  <a:txBody>
                    <a:bodyPr/>
                    <a:lstStyle/>
                    <a:p>
                      <a:r>
                        <a:rPr lang="en-US" dirty="0" smtClean="0"/>
                        <a:t>53</a:t>
                      </a:r>
                      <a:endParaRPr lang="en-IN" dirty="0"/>
                    </a:p>
                  </a:txBody>
                  <a:tcPr/>
                </a:tc>
                <a:tc>
                  <a:txBody>
                    <a:bodyPr/>
                    <a:lstStyle/>
                    <a:p>
                      <a:r>
                        <a:rPr lang="en-US" dirty="0" smtClean="0"/>
                        <a:t>58</a:t>
                      </a:r>
                      <a:endParaRPr lang="en-IN" dirty="0"/>
                    </a:p>
                  </a:txBody>
                  <a:tcPr/>
                </a:tc>
                <a:extLst>
                  <a:ext uri="{0D108BD9-81ED-4DB2-BD59-A6C34878D82A}">
                    <a16:rowId xmlns:a16="http://schemas.microsoft.com/office/drawing/2014/main" val="21661628"/>
                  </a:ext>
                </a:extLst>
              </a:tr>
            </a:tbl>
          </a:graphicData>
        </a:graphic>
      </p:graphicFrame>
    </p:spTree>
    <p:extLst>
      <p:ext uri="{BB962C8B-B14F-4D97-AF65-F5344CB8AC3E}">
        <p14:creationId xmlns:p14="http://schemas.microsoft.com/office/powerpoint/2010/main" val="1503575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05" y="273685"/>
            <a:ext cx="10515600" cy="1325563"/>
          </a:xfrm>
          <a:solidFill>
            <a:schemeClr val="accent1"/>
          </a:solidFill>
        </p:spPr>
        <p:txBody>
          <a:bodyPr/>
          <a:lstStyle/>
          <a:p>
            <a:pPr algn="ctr"/>
            <a:r>
              <a:rPr lang="en-US" b="1" dirty="0" smtClean="0"/>
              <a:t>ENGINE LAYOUT</a:t>
            </a:r>
            <a:endParaRPr lang="en-IN" b="1" dirty="0"/>
          </a:p>
        </p:txBody>
      </p:sp>
      <p:pic>
        <p:nvPicPr>
          <p:cNvPr id="4" name="Content Placeholder 3" descr="WhatsApp Image 2022-12-10 at 9.10.53 PM"/>
          <p:cNvPicPr>
            <a:picLocks noGrp="1" noChangeAspect="1"/>
          </p:cNvPicPr>
          <p:nvPr/>
        </p:nvPicPr>
        <p:blipFill>
          <a:blip r:embed="rId2"/>
          <a:stretch>
            <a:fillRect/>
          </a:stretch>
        </p:blipFill>
        <p:spPr>
          <a:xfrm>
            <a:off x="914400" y="1848576"/>
            <a:ext cx="5181600" cy="4124960"/>
          </a:xfrm>
          <a:prstGeom prst="rect">
            <a:avLst/>
          </a:prstGeom>
        </p:spPr>
      </p:pic>
      <p:sp>
        <p:nvSpPr>
          <p:cNvPr id="5" name="Content Placeholder 9"/>
          <p:cNvSpPr>
            <a:spLocks noGrp="1"/>
          </p:cNvSpPr>
          <p:nvPr>
            <p:ph idx="1"/>
          </p:nvPr>
        </p:nvSpPr>
        <p:spPr>
          <a:xfrm>
            <a:off x="6844938" y="1848576"/>
            <a:ext cx="4953000" cy="4328387"/>
          </a:xfrm>
          <a:prstGeom prst="rect">
            <a:avLst/>
          </a:prstGeom>
          <a:noFill/>
          <a:ln>
            <a:noFill/>
          </a:ln>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indent="0">
              <a:spcAft>
                <a:spcPts val="700"/>
              </a:spcAft>
              <a:buNone/>
            </a:pPr>
            <a:r>
              <a:rPr lang="en-US" sz="1500" b="1" dirty="0"/>
              <a:t>① -</a:t>
            </a:r>
            <a:r>
              <a:rPr lang="en-US" sz="1500" dirty="0"/>
              <a:t> Hydrogen Storage Tank</a:t>
            </a:r>
          </a:p>
          <a:p>
            <a:pPr marL="0" indent="0">
              <a:spcAft>
                <a:spcPts val="700"/>
              </a:spcAft>
              <a:buNone/>
            </a:pPr>
            <a:r>
              <a:rPr lang="en-US" sz="1500" b="1" dirty="0"/>
              <a:t>② - </a:t>
            </a:r>
            <a:r>
              <a:rPr lang="en-US" sz="1500" dirty="0"/>
              <a:t>Pressure Regulator</a:t>
            </a:r>
          </a:p>
          <a:p>
            <a:pPr marL="0" indent="0">
              <a:spcAft>
                <a:spcPts val="700"/>
              </a:spcAft>
              <a:buNone/>
            </a:pPr>
            <a:r>
              <a:rPr lang="en-US" sz="1500" b="1" dirty="0"/>
              <a:t>③</a:t>
            </a:r>
            <a:r>
              <a:rPr lang="en-US" sz="1500" dirty="0"/>
              <a:t> </a:t>
            </a:r>
            <a:r>
              <a:rPr lang="en-US" sz="1500" b="1" dirty="0"/>
              <a:t>-</a:t>
            </a:r>
            <a:r>
              <a:rPr lang="en-US" sz="1500" dirty="0"/>
              <a:t> Flame Arrestor</a:t>
            </a:r>
          </a:p>
          <a:p>
            <a:pPr marL="0" indent="0">
              <a:spcAft>
                <a:spcPts val="700"/>
              </a:spcAft>
              <a:buNone/>
            </a:pPr>
            <a:r>
              <a:rPr lang="en-US" sz="1500" b="1" dirty="0"/>
              <a:t>④</a:t>
            </a:r>
            <a:r>
              <a:rPr lang="en-US" sz="1500" dirty="0"/>
              <a:t> </a:t>
            </a:r>
            <a:r>
              <a:rPr lang="en-US" sz="1500" b="1" dirty="0"/>
              <a:t>-</a:t>
            </a:r>
            <a:r>
              <a:rPr lang="en-IN" altLang="en-US" sz="1500" b="1" dirty="0"/>
              <a:t> </a:t>
            </a:r>
            <a:r>
              <a:rPr lang="en-US" sz="1500" dirty="0">
                <a:sym typeface="+mn-ea"/>
              </a:rPr>
              <a:t>biodiesel-Diesel blend tank</a:t>
            </a:r>
            <a:endParaRPr lang="en-US" sz="1500" dirty="0"/>
          </a:p>
          <a:p>
            <a:pPr marL="0" indent="0">
              <a:spcAft>
                <a:spcPts val="700"/>
              </a:spcAft>
              <a:buNone/>
            </a:pPr>
            <a:r>
              <a:rPr lang="en-US" sz="1500" b="1" dirty="0"/>
              <a:t>⑤</a:t>
            </a:r>
            <a:r>
              <a:rPr lang="en-US" sz="1500" dirty="0"/>
              <a:t> </a:t>
            </a:r>
            <a:r>
              <a:rPr lang="en-US" sz="1500" b="1" dirty="0"/>
              <a:t>-</a:t>
            </a:r>
            <a:r>
              <a:rPr lang="en-US" sz="1500" dirty="0"/>
              <a:t> </a:t>
            </a:r>
            <a:r>
              <a:rPr lang="en-US" sz="1500" dirty="0">
                <a:sym typeface="+mn-ea"/>
              </a:rPr>
              <a:t>Fuel Pump</a:t>
            </a:r>
            <a:endParaRPr lang="en-US" sz="1500" dirty="0"/>
          </a:p>
          <a:p>
            <a:pPr marL="0" indent="0">
              <a:spcAft>
                <a:spcPts val="700"/>
              </a:spcAft>
              <a:buNone/>
            </a:pPr>
            <a:r>
              <a:rPr lang="en-US" sz="1500" b="1" dirty="0"/>
              <a:t>⑥</a:t>
            </a:r>
            <a:r>
              <a:rPr lang="en-US" sz="1500" dirty="0"/>
              <a:t> </a:t>
            </a:r>
            <a:r>
              <a:rPr lang="en-US" sz="1500" b="1" dirty="0"/>
              <a:t>-</a:t>
            </a:r>
            <a:r>
              <a:rPr lang="en-IN" altLang="en-US" sz="1500" b="1" dirty="0"/>
              <a:t> </a:t>
            </a:r>
            <a:r>
              <a:rPr lang="en-US" sz="1500" dirty="0">
                <a:sym typeface="+mn-ea"/>
              </a:rPr>
              <a:t>Diesel Engine</a:t>
            </a:r>
            <a:endParaRPr lang="en-US" sz="1500" b="1" dirty="0"/>
          </a:p>
          <a:p>
            <a:pPr marL="0" indent="0">
              <a:spcAft>
                <a:spcPts val="700"/>
              </a:spcAft>
              <a:buNone/>
            </a:pPr>
            <a:r>
              <a:rPr lang="en-US" sz="1500" b="1" dirty="0"/>
              <a:t>⑦ -</a:t>
            </a:r>
            <a:r>
              <a:rPr lang="en-IN" altLang="en-US" sz="1500" b="1" dirty="0"/>
              <a:t> </a:t>
            </a:r>
            <a:r>
              <a:rPr lang="en-US" sz="1500" noProof="0" dirty="0">
                <a:ln>
                  <a:noFill/>
                </a:ln>
                <a:solidFill>
                  <a:prstClr val="black"/>
                </a:solidFill>
                <a:effectLst/>
                <a:uLnTx/>
                <a:uFillTx/>
                <a:latin typeface="Corbel" panose="020B0503020204020204"/>
                <a:sym typeface="+mn-ea"/>
              </a:rPr>
              <a:t>Fuel Injector</a:t>
            </a:r>
            <a:endParaRPr lang="en-US" sz="1500" dirty="0"/>
          </a:p>
          <a:p>
            <a:pPr marL="0" indent="0">
              <a:spcAft>
                <a:spcPts val="700"/>
              </a:spcAft>
              <a:buNone/>
            </a:pPr>
            <a:r>
              <a:rPr lang="en-US" sz="1500" b="1" dirty="0"/>
              <a:t>⑧ - </a:t>
            </a:r>
            <a:r>
              <a:rPr lang="en-US" sz="1500" noProof="0" dirty="0">
                <a:ln>
                  <a:noFill/>
                </a:ln>
                <a:solidFill>
                  <a:prstClr val="black"/>
                </a:solidFill>
                <a:effectLst/>
                <a:uLnTx/>
                <a:uFillTx/>
                <a:latin typeface="Corbel" panose="020B0503020204020204"/>
                <a:sym typeface="+mn-ea"/>
              </a:rPr>
              <a:t>Crank Wheel</a:t>
            </a:r>
            <a:endParaRPr lang="en-US" sz="1500" dirty="0"/>
          </a:p>
          <a:p>
            <a:pPr marL="158750" indent="0">
              <a:spcAft>
                <a:spcPts val="700"/>
              </a:spcAft>
              <a:buNone/>
            </a:pPr>
            <a:endParaRPr lang="en-US" sz="1500" dirty="0"/>
          </a:p>
          <a:p>
            <a:pPr marL="158750" indent="0">
              <a:spcAft>
                <a:spcPts val="700"/>
              </a:spcAft>
              <a:buNone/>
            </a:pPr>
            <a:endParaRPr lang="en-IN" sz="1500" dirty="0"/>
          </a:p>
        </p:txBody>
      </p:sp>
      <p:sp>
        <p:nvSpPr>
          <p:cNvPr id="7" name="Content Placeholder 9"/>
          <p:cNvSpPr txBox="1"/>
          <p:nvPr/>
        </p:nvSpPr>
        <p:spPr bwMode="auto">
          <a:xfrm>
            <a:off x="6844938" y="4151885"/>
            <a:ext cx="2169323" cy="236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lstStyle>
            <a:lvl1pPr marL="584200" indent="-425450" algn="l" rtl="0" eaLnBrk="0" fontAlgn="base" hangingPunct="0">
              <a:spcBef>
                <a:spcPct val="0"/>
              </a:spcBef>
              <a:spcAft>
                <a:spcPct val="0"/>
              </a:spcAft>
              <a:buClr>
                <a:schemeClr val="accent1"/>
              </a:buClr>
              <a:buSzPct val="80000"/>
              <a:buFont typeface="Wingdings 2" panose="05020102010507070707" pitchFamily="18" charset="2"/>
              <a:buChar char=""/>
              <a:defRPr sz="4265" kern="1200">
                <a:solidFill>
                  <a:schemeClr val="tx1"/>
                </a:solidFill>
                <a:latin typeface="+mn-lt"/>
                <a:ea typeface="+mn-ea"/>
                <a:cs typeface="+mn-cs"/>
              </a:defRPr>
            </a:lvl1pPr>
            <a:lvl2pPr marL="973455" indent="-363855" algn="l" rtl="0" eaLnBrk="0" fontAlgn="base" hangingPunct="0">
              <a:spcBef>
                <a:spcPct val="20000"/>
              </a:spcBef>
              <a:spcAft>
                <a:spcPct val="0"/>
              </a:spcAft>
              <a:buClr>
                <a:schemeClr val="accent2"/>
              </a:buClr>
              <a:buSzPct val="90000"/>
              <a:buFont typeface="Wingdings" panose="05000000000000000000" pitchFamily="2" charset="2"/>
              <a:buChar char=""/>
              <a:defRPr sz="3735" kern="1200">
                <a:solidFill>
                  <a:schemeClr val="tx1"/>
                </a:solidFill>
                <a:latin typeface="+mn-lt"/>
                <a:ea typeface="+mn-ea"/>
                <a:cs typeface="+mn-cs"/>
              </a:defRPr>
            </a:lvl2pPr>
            <a:lvl3pPr marL="1327150" indent="-304800" algn="l" rtl="0" eaLnBrk="0" fontAlgn="base" hangingPunct="0">
              <a:spcBef>
                <a:spcPct val="20000"/>
              </a:spcBef>
              <a:spcAft>
                <a:spcPct val="0"/>
              </a:spcAft>
              <a:buClr>
                <a:srgbClr val="E66C7D"/>
              </a:buClr>
              <a:buFont typeface="Arial" panose="020B0604020202020204" pitchFamily="34" charset="0"/>
              <a:buChar char="▪"/>
              <a:defRPr sz="3200" kern="1200">
                <a:solidFill>
                  <a:schemeClr val="tx1"/>
                </a:solidFill>
                <a:latin typeface="+mn-lt"/>
                <a:ea typeface="+mn-ea"/>
                <a:cs typeface="+mn-cs"/>
              </a:defRPr>
            </a:lvl3pPr>
            <a:lvl4pPr marL="1621155" indent="-243205" algn="l" rtl="0" eaLnBrk="0" fontAlgn="base" hangingPunct="0">
              <a:spcBef>
                <a:spcPct val="20000"/>
              </a:spcBef>
              <a:spcAft>
                <a:spcPct val="0"/>
              </a:spcAft>
              <a:buClr>
                <a:srgbClr val="6BB76D"/>
              </a:buClr>
              <a:buFont typeface="Arial" panose="020B0604020202020204" pitchFamily="34" charset="0"/>
              <a:buChar char="▪"/>
              <a:defRPr sz="2665" kern="1200">
                <a:solidFill>
                  <a:schemeClr val="tx1"/>
                </a:solidFill>
                <a:latin typeface="+mn-lt"/>
                <a:ea typeface="+mn-ea"/>
                <a:cs typeface="+mn-cs"/>
              </a:defRPr>
            </a:lvl4pPr>
            <a:lvl5pPr marL="1900555" indent="-243205" algn="l" rtl="0" eaLnBrk="0" fontAlgn="base" hangingPunct="0">
              <a:spcBef>
                <a:spcPct val="20000"/>
              </a:spcBef>
              <a:spcAft>
                <a:spcPct val="0"/>
              </a:spcAft>
              <a:buClr>
                <a:srgbClr val="E88651"/>
              </a:buClr>
              <a:buFont typeface="Wingdings 3" panose="05040102010807070707" pitchFamily="18" charset="2"/>
              <a:buChar char=""/>
              <a:defRPr lang="en-US" sz="2665" kern="1200">
                <a:solidFill>
                  <a:schemeClr val="tx1"/>
                </a:solidFill>
                <a:latin typeface="+mn-lt"/>
                <a:ea typeface="+mn-ea"/>
                <a:cs typeface="+mn-cs"/>
              </a:defRPr>
            </a:lvl5pPr>
            <a:lvl6pPr marL="2170430" indent="-243840" algn="l" rtl="0" eaLnBrk="1" latinLnBrk="0" hangingPunct="1">
              <a:spcBef>
                <a:spcPct val="20000"/>
              </a:spcBef>
              <a:buClr>
                <a:schemeClr val="accent6"/>
              </a:buClr>
              <a:buSzPct val="100000"/>
              <a:buFont typeface="Wingdings 2" panose="05020102010507070707"/>
              <a:buChar char=""/>
              <a:defRPr kumimoji="0" sz="2665" kern="1200">
                <a:solidFill>
                  <a:schemeClr val="tx1"/>
                </a:solidFill>
                <a:latin typeface="+mn-lt"/>
                <a:ea typeface="+mn-ea"/>
                <a:cs typeface="+mn-cs"/>
              </a:defRPr>
            </a:lvl6pPr>
            <a:lvl7pPr marL="2438400" indent="-243840" algn="l" rtl="0" eaLnBrk="1" latinLnBrk="0" hangingPunct="1">
              <a:spcBef>
                <a:spcPct val="20000"/>
              </a:spcBef>
              <a:buClr>
                <a:schemeClr val="accent1"/>
              </a:buClr>
              <a:buSzPct val="100000"/>
              <a:buFont typeface="Wingdings 2" panose="05020102010507070707"/>
              <a:buChar char=""/>
              <a:defRPr kumimoji="0" sz="2400" kern="1200">
                <a:solidFill>
                  <a:schemeClr val="tx1"/>
                </a:solidFill>
                <a:latin typeface="+mn-lt"/>
                <a:ea typeface="+mn-ea"/>
                <a:cs typeface="+mn-cs"/>
              </a:defRPr>
            </a:lvl7pPr>
            <a:lvl8pPr marL="2706370" indent="-243840" algn="l" rtl="0" eaLnBrk="1" latinLnBrk="0" hangingPunct="1">
              <a:spcBef>
                <a:spcPct val="20000"/>
              </a:spcBef>
              <a:buClr>
                <a:schemeClr val="accent2"/>
              </a:buClr>
              <a:buFont typeface="Wingdings 2" panose="05020102010507070707" pitchFamily="18" charset="2"/>
              <a:buChar char=""/>
              <a:defRPr kumimoji="0" sz="2400" kern="1200">
                <a:solidFill>
                  <a:schemeClr val="tx1"/>
                </a:solidFill>
                <a:latin typeface="+mn-lt"/>
                <a:ea typeface="+mn-ea"/>
                <a:cs typeface="+mn-cs"/>
              </a:defRPr>
            </a:lvl8pPr>
            <a:lvl9pPr marL="2974975" indent="-243840" algn="l" rtl="0" eaLnBrk="1" latinLnBrk="0" hangingPunct="1">
              <a:spcBef>
                <a:spcPct val="20000"/>
              </a:spcBef>
              <a:buClr>
                <a:schemeClr val="accent3"/>
              </a:buClr>
              <a:buFont typeface="Wingdings 2" panose="05020102010507070707" pitchFamily="18" charset="2"/>
              <a:buChar char=""/>
              <a:defRPr kumimoji="0" sz="2400" kern="1200" baseline="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⑨ - </a:t>
            </a:r>
            <a:r>
              <a:rPr lang="en-US" sz="1500" noProof="0" dirty="0">
                <a:ln>
                  <a:noFill/>
                </a:ln>
                <a:solidFill>
                  <a:prstClr val="black"/>
                </a:solidFill>
                <a:effectLst/>
                <a:uLnTx/>
                <a:uFillTx/>
                <a:latin typeface="Corbel" panose="020B0503020204020204"/>
                <a:sym typeface="+mn-ea"/>
              </a:rPr>
              <a:t> Exhaust Gas Analyzer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⑩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Inlet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⑪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Exhaust Manifold</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r>
              <a:rPr kumimoji="0" lang="en-US" sz="1500" b="1" i="0" u="none" strike="noStrike" kern="1200" cap="none" spc="0" normalizeH="0" baseline="0" noProof="0" dirty="0">
                <a:ln>
                  <a:noFill/>
                </a:ln>
                <a:solidFill>
                  <a:prstClr val="black"/>
                </a:solidFill>
                <a:effectLst/>
                <a:uLnTx/>
                <a:uFillTx/>
                <a:latin typeface="Corbel" panose="020B0503020204020204"/>
                <a:ea typeface="+mn-ea"/>
                <a:cs typeface="+mn-cs"/>
              </a:rPr>
              <a:t>⑫ -</a:t>
            </a:r>
            <a:r>
              <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rPr>
              <a:t> </a:t>
            </a:r>
            <a:r>
              <a:rPr lang="en-US" sz="1500" noProof="0" dirty="0">
                <a:ln>
                  <a:noFill/>
                </a:ln>
                <a:solidFill>
                  <a:prstClr val="black"/>
                </a:solidFill>
                <a:effectLst/>
                <a:uLnTx/>
                <a:uFillTx/>
                <a:latin typeface="Corbel" panose="020B0503020204020204"/>
                <a:sym typeface="+mn-ea"/>
              </a:rPr>
              <a:t>Dynamometer</a:t>
            </a: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US" sz="15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158750" marR="0" lvl="0" indent="0" algn="l" defTabSz="914400" rtl="0" eaLnBrk="0" fontAlgn="base" latinLnBrk="0" hangingPunct="0">
              <a:lnSpc>
                <a:spcPct val="100000"/>
              </a:lnSpc>
              <a:spcBef>
                <a:spcPct val="0"/>
              </a:spcBef>
              <a:spcAft>
                <a:spcPts val="700"/>
              </a:spcAft>
              <a:buClr>
                <a:srgbClr val="F0AD00"/>
              </a:buClr>
              <a:buSzPct val="80000"/>
              <a:buFont typeface="Wingdings 2" panose="05020102010507070707" pitchFamily="18" charset="2"/>
              <a:buNone/>
              <a:defRPr/>
            </a:pPr>
            <a:endParaRPr kumimoji="0" lang="en-IN" sz="15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49540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9994"/>
            <a:ext cx="10515600" cy="745218"/>
          </a:xfrm>
          <a:solidFill>
            <a:schemeClr val="accent1"/>
          </a:solidFill>
        </p:spPr>
        <p:txBody>
          <a:bodyPr/>
          <a:lstStyle/>
          <a:p>
            <a:pPr algn="ctr"/>
            <a:r>
              <a:rPr lang="en-US" b="1" dirty="0" smtClean="0"/>
              <a:t>ENGINE SPECIFICATIONS</a:t>
            </a:r>
            <a:endParaRPr lang="en-IN" b="1" dirty="0"/>
          </a:p>
        </p:txBody>
      </p:sp>
      <p:pic>
        <p:nvPicPr>
          <p:cNvPr id="4"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70" y="992776"/>
            <a:ext cx="8948056" cy="5747657"/>
          </a:xfrm>
        </p:spPr>
      </p:pic>
    </p:spTree>
    <p:extLst>
      <p:ext uri="{BB962C8B-B14F-4D97-AF65-F5344CB8AC3E}">
        <p14:creationId xmlns:p14="http://schemas.microsoft.com/office/powerpoint/2010/main" val="1609899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PREVIOUS WORKS</a:t>
            </a:r>
            <a:endParaRPr lang="en-IN" b="1" dirty="0"/>
          </a:p>
        </p:txBody>
      </p:sp>
      <p:sp>
        <p:nvSpPr>
          <p:cNvPr id="3" name="Content Placeholder 2"/>
          <p:cNvSpPr>
            <a:spLocks noGrp="1"/>
          </p:cNvSpPr>
          <p:nvPr>
            <p:ph idx="1"/>
          </p:nvPr>
        </p:nvSpPr>
        <p:spPr/>
        <p:txBody>
          <a:bodyPr>
            <a:normAutofit fontScale="77500" lnSpcReduction="20000"/>
          </a:bodyPr>
          <a:lstStyle/>
          <a:p>
            <a:r>
              <a:rPr lang="en-US" dirty="0"/>
              <a:t>Various blends of turpentine-diesel blends namely B20,B30,B40,B50 were taken and tested for the performance, combustion and emission characteristics of single cylinder diesel engine.</a:t>
            </a:r>
          </a:p>
          <a:p>
            <a:r>
              <a:rPr lang="en-US" dirty="0"/>
              <a:t>The brake thermal efficiency was lower for the biodiesel blends when compared with the diesel fuel.</a:t>
            </a:r>
          </a:p>
          <a:p>
            <a:r>
              <a:rPr lang="en-US" dirty="0"/>
              <a:t>The specific fuel consumptions were </a:t>
            </a:r>
            <a:r>
              <a:rPr lang="en-US" dirty="0" smtClean="0"/>
              <a:t>found </a:t>
            </a:r>
            <a:r>
              <a:rPr lang="en-US" dirty="0"/>
              <a:t>to be increased.</a:t>
            </a:r>
          </a:p>
          <a:p>
            <a:r>
              <a:rPr lang="en-US" dirty="0"/>
              <a:t>The combustion pressure and the heat release rate were also found to be lower for the biodiesel blends.</a:t>
            </a:r>
          </a:p>
          <a:p>
            <a:r>
              <a:rPr lang="en-US" dirty="0"/>
              <a:t>The NOx and CO emissions were reduced at lower loads and found to be higher when the load increases.</a:t>
            </a:r>
          </a:p>
          <a:p>
            <a:r>
              <a:rPr lang="en-US" dirty="0"/>
              <a:t>Also It was found that the blends B20 and B30 were found to promising to have less emissions and higher brake thermal efficiency than the other blends.</a:t>
            </a:r>
          </a:p>
          <a:p>
            <a:r>
              <a:rPr lang="en-US" dirty="0"/>
              <a:t>So B20 and B30 blends were chosen for the further </a:t>
            </a:r>
            <a:r>
              <a:rPr lang="en-US" dirty="0" err="1"/>
              <a:t>testings</a:t>
            </a:r>
            <a:r>
              <a:rPr lang="en-US" dirty="0"/>
              <a:t> with hydrogen induction.</a:t>
            </a:r>
            <a:endParaRPr lang="en-IN" dirty="0"/>
          </a:p>
          <a:p>
            <a:endParaRPr lang="en-IN" dirty="0"/>
          </a:p>
        </p:txBody>
      </p:sp>
    </p:spTree>
    <p:extLst>
      <p:ext uri="{BB962C8B-B14F-4D97-AF65-F5344CB8AC3E}">
        <p14:creationId xmlns:p14="http://schemas.microsoft.com/office/powerpoint/2010/main" val="166635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PREPARATION OF BIO-DIESEL BLEND</a:t>
            </a:r>
            <a:endParaRPr lang="en-IN" b="1" dirty="0"/>
          </a:p>
        </p:txBody>
      </p:sp>
      <p:sp>
        <p:nvSpPr>
          <p:cNvPr id="3" name="Content Placeholder 2"/>
          <p:cNvSpPr>
            <a:spLocks noGrp="1"/>
          </p:cNvSpPr>
          <p:nvPr>
            <p:ph idx="1"/>
          </p:nvPr>
        </p:nvSpPr>
        <p:spPr/>
        <p:txBody>
          <a:bodyPr/>
          <a:lstStyle/>
          <a:p>
            <a:r>
              <a:rPr lang="en-US" dirty="0" smtClean="0"/>
              <a:t>From the result of phase 1, we choose 2 blends (B20 and B30) from the 4 blends (B20,B30,B40 and B50).</a:t>
            </a:r>
          </a:p>
          <a:p>
            <a:r>
              <a:rPr lang="en-US" dirty="0" smtClean="0"/>
              <a:t>These two blends were taken based on their brake thermal efficiency of 31.92% for B20 blend and 31.71% for B30 blend at full load (100%) when compared to the other blends.</a:t>
            </a:r>
          </a:p>
          <a:p>
            <a:endParaRPr lang="en-I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993" y="4001294"/>
            <a:ext cx="2651761" cy="24956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064" y="4045369"/>
            <a:ext cx="3418114" cy="2291579"/>
          </a:xfrm>
          <a:prstGeom prst="rect">
            <a:avLst/>
          </a:prstGeom>
        </p:spPr>
      </p:pic>
    </p:spTree>
    <p:extLst>
      <p:ext uri="{BB962C8B-B14F-4D97-AF65-F5344CB8AC3E}">
        <p14:creationId xmlns:p14="http://schemas.microsoft.com/office/powerpoint/2010/main" val="2436333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HYDROGEN ENERGY SHARE CALCULATION</a:t>
            </a:r>
            <a:endParaRPr lang="en-IN" b="1" dirty="0"/>
          </a:p>
        </p:txBody>
      </p:sp>
      <p:sp>
        <p:nvSpPr>
          <p:cNvPr id="3" name="Content Placeholder 2"/>
          <p:cNvSpPr>
            <a:spLocks noGrp="1"/>
          </p:cNvSpPr>
          <p:nvPr>
            <p:ph idx="1"/>
          </p:nvPr>
        </p:nvSpPr>
        <p:spPr/>
        <p:txBody>
          <a:bodyPr>
            <a:normAutofit lnSpcReduction="10000"/>
          </a:bodyPr>
          <a:lstStyle/>
          <a:p>
            <a:r>
              <a:rPr lang="en-US" dirty="0" smtClean="0"/>
              <a:t>BP = T*2</a:t>
            </a:r>
            <a:r>
              <a:rPr lang="en-US" dirty="0" smtClean="0">
                <a:sym typeface="Symbol" panose="05050102010706020507" pitchFamily="18" charset="2"/>
              </a:rPr>
              <a:t>N/60000 Kw</a:t>
            </a:r>
          </a:p>
          <a:p>
            <a:r>
              <a:rPr lang="en-US" dirty="0" smtClean="0">
                <a:sym typeface="Symbol" panose="05050102010706020507" pitchFamily="18" charset="2"/>
              </a:rPr>
              <a:t>BSFC = mass of biodiesel* CV of biodiesel *3600/BP</a:t>
            </a:r>
          </a:p>
          <a:p>
            <a:r>
              <a:rPr lang="en-US" dirty="0" smtClean="0">
                <a:sym typeface="Symbol" panose="05050102010706020507" pitchFamily="18" charset="2"/>
              </a:rPr>
              <a:t>BSFC(dual fuel) =                                                                                                          mass of biodiesel*CV of </a:t>
            </a:r>
            <a:r>
              <a:rPr lang="en-US" dirty="0" err="1" smtClean="0">
                <a:sym typeface="Symbol" panose="05050102010706020507" pitchFamily="18" charset="2"/>
              </a:rPr>
              <a:t>biodiesel+mass</a:t>
            </a:r>
            <a:r>
              <a:rPr lang="en-US" dirty="0" smtClean="0">
                <a:sym typeface="Symbol" panose="05050102010706020507" pitchFamily="18" charset="2"/>
              </a:rPr>
              <a:t> of H</a:t>
            </a:r>
            <a:r>
              <a:rPr lang="en-US" baseline="-25000" dirty="0" smtClean="0">
                <a:sym typeface="Symbol" panose="05050102010706020507" pitchFamily="18" charset="2"/>
              </a:rPr>
              <a:t>2</a:t>
            </a:r>
            <a:r>
              <a:rPr lang="en-US" dirty="0" smtClean="0">
                <a:sym typeface="Symbol" panose="05050102010706020507" pitchFamily="18" charset="2"/>
              </a:rPr>
              <a:t>* CV of H</a:t>
            </a:r>
            <a:r>
              <a:rPr lang="en-US" baseline="-25000" dirty="0" smtClean="0">
                <a:sym typeface="Symbol" panose="05050102010706020507" pitchFamily="18" charset="2"/>
              </a:rPr>
              <a:t>2</a:t>
            </a:r>
            <a:r>
              <a:rPr lang="en-US" dirty="0" smtClean="0">
                <a:sym typeface="Symbol" panose="05050102010706020507" pitchFamily="18" charset="2"/>
              </a:rPr>
              <a:t> / BP</a:t>
            </a:r>
          </a:p>
          <a:p>
            <a:r>
              <a:rPr lang="en-US" baseline="-25000" dirty="0" smtClean="0">
                <a:sym typeface="Symbol" panose="05050102010706020507" pitchFamily="18" charset="2"/>
              </a:rPr>
              <a:t> </a:t>
            </a:r>
            <a:r>
              <a:rPr lang="en-US" dirty="0" smtClean="0">
                <a:sym typeface="Symbol" panose="05050102010706020507" pitchFamily="18" charset="2"/>
              </a:rPr>
              <a:t> From this equation we can calculate the mass of biodiesel to be injected. Here from our calculation, the mass of biodiesel is 93%</a:t>
            </a:r>
          </a:p>
          <a:p>
            <a:r>
              <a:rPr lang="en-US" b="1" baseline="-25000" dirty="0">
                <a:sym typeface="Symbol" panose="05050102010706020507" pitchFamily="18" charset="2"/>
              </a:rPr>
              <a:t> </a:t>
            </a:r>
            <a:r>
              <a:rPr lang="en-US" b="1" dirty="0" smtClean="0">
                <a:sym typeface="Symbol" panose="05050102010706020507" pitchFamily="18" charset="2"/>
              </a:rPr>
              <a:t> HES =      mass of H</a:t>
            </a:r>
            <a:r>
              <a:rPr lang="en-US" b="1" baseline="-25000" dirty="0" smtClean="0">
                <a:sym typeface="Symbol" panose="05050102010706020507" pitchFamily="18" charset="2"/>
              </a:rPr>
              <a:t>2</a:t>
            </a:r>
            <a:r>
              <a:rPr lang="en-US" b="1" dirty="0" smtClean="0">
                <a:sym typeface="Symbol" panose="05050102010706020507" pitchFamily="18" charset="2"/>
              </a:rPr>
              <a:t>*CV of H</a:t>
            </a:r>
            <a:r>
              <a:rPr lang="en-US" b="1" baseline="-25000" dirty="0" smtClean="0">
                <a:sym typeface="Symbol" panose="05050102010706020507" pitchFamily="18" charset="2"/>
              </a:rPr>
              <a:t>2 </a:t>
            </a:r>
            <a:r>
              <a:rPr lang="en-US" b="1" dirty="0" smtClean="0">
                <a:sym typeface="Symbol" panose="05050102010706020507" pitchFamily="18" charset="2"/>
              </a:rPr>
              <a:t>/ mass of H</a:t>
            </a:r>
            <a:r>
              <a:rPr lang="en-US" b="1" baseline="-25000" dirty="0" smtClean="0">
                <a:sym typeface="Symbol" panose="05050102010706020507" pitchFamily="18" charset="2"/>
              </a:rPr>
              <a:t>2</a:t>
            </a:r>
            <a:r>
              <a:rPr lang="en-US" b="1" dirty="0" smtClean="0">
                <a:sym typeface="Symbol" panose="05050102010706020507" pitchFamily="18" charset="2"/>
              </a:rPr>
              <a:t>*CV of H</a:t>
            </a:r>
            <a:r>
              <a:rPr lang="en-US" b="1" baseline="-25000" dirty="0" smtClean="0">
                <a:sym typeface="Symbol" panose="05050102010706020507" pitchFamily="18" charset="2"/>
              </a:rPr>
              <a:t>2</a:t>
            </a:r>
            <a:r>
              <a:rPr lang="en-US" b="1" dirty="0">
                <a:sym typeface="Symbol" panose="05050102010706020507" pitchFamily="18" charset="2"/>
              </a:rPr>
              <a:t> </a:t>
            </a:r>
            <a:r>
              <a:rPr lang="en-US" b="1" dirty="0" smtClean="0">
                <a:sym typeface="Symbol" panose="05050102010706020507" pitchFamily="18" charset="2"/>
              </a:rPr>
              <a:t>+ mass of                                                      </a:t>
            </a:r>
          </a:p>
          <a:p>
            <a:pPr marL="0" indent="0">
              <a:buNone/>
            </a:pPr>
            <a:r>
              <a:rPr lang="en-US" b="1" dirty="0" smtClean="0">
                <a:sym typeface="Symbol" panose="05050102010706020507" pitchFamily="18" charset="2"/>
              </a:rPr>
              <a:t>                                                               biodiesel*CV of biodiesel </a:t>
            </a:r>
          </a:p>
          <a:p>
            <a:r>
              <a:rPr lang="en-US" baseline="-25000" dirty="0">
                <a:sym typeface="Symbol" panose="05050102010706020507" pitchFamily="18" charset="2"/>
              </a:rPr>
              <a:t> </a:t>
            </a:r>
            <a:r>
              <a:rPr lang="en-US" baseline="-25000" dirty="0" smtClean="0">
                <a:sym typeface="Symbol" panose="05050102010706020507" pitchFamily="18" charset="2"/>
              </a:rPr>
              <a:t> </a:t>
            </a:r>
            <a:r>
              <a:rPr lang="en-US" dirty="0">
                <a:sym typeface="Symbol" panose="05050102010706020507" pitchFamily="18" charset="2"/>
              </a:rPr>
              <a:t> </a:t>
            </a:r>
            <a:r>
              <a:rPr lang="en-US" dirty="0" smtClean="0">
                <a:sym typeface="Symbol" panose="05050102010706020507" pitchFamily="18" charset="2"/>
              </a:rPr>
              <a:t>From the calculation it is found that the energy share ratio of hydrogen is 30%</a:t>
            </a:r>
            <a:endParaRPr lang="en-IN" baseline="-25000" dirty="0"/>
          </a:p>
        </p:txBody>
      </p:sp>
    </p:spTree>
    <p:extLst>
      <p:ext uri="{BB962C8B-B14F-4D97-AF65-F5344CB8AC3E}">
        <p14:creationId xmlns:p14="http://schemas.microsoft.com/office/powerpoint/2010/main" val="268800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a:t>HYDROGEN ENERGY SHARE CALCULATION</a:t>
            </a:r>
            <a:endParaRPr lang="en-IN" dirty="0"/>
          </a:p>
        </p:txBody>
      </p:sp>
      <p:sp>
        <p:nvSpPr>
          <p:cNvPr id="3" name="Content Placeholder 2"/>
          <p:cNvSpPr>
            <a:spLocks noGrp="1"/>
          </p:cNvSpPr>
          <p:nvPr>
            <p:ph idx="1"/>
          </p:nvPr>
        </p:nvSpPr>
        <p:spPr>
          <a:xfrm>
            <a:off x="838200" y="1825625"/>
            <a:ext cx="10515600" cy="5032376"/>
          </a:xfrm>
        </p:spPr>
        <p:txBody>
          <a:bodyPr>
            <a:normAutofit fontScale="92500" lnSpcReduction="10000"/>
          </a:bodyPr>
          <a:lstStyle/>
          <a:p>
            <a:r>
              <a:rPr lang="en-US" dirty="0" smtClean="0"/>
              <a:t>For B20 blend:</a:t>
            </a:r>
          </a:p>
          <a:p>
            <a:pPr marL="0" indent="0">
              <a:buNone/>
            </a:pPr>
            <a:r>
              <a:rPr lang="en-US" dirty="0" smtClean="0"/>
              <a:t>    BP = 5.2 Kw</a:t>
            </a:r>
          </a:p>
          <a:p>
            <a:pPr marL="0" indent="0">
              <a:buNone/>
            </a:pPr>
            <a:r>
              <a:rPr lang="en-US" dirty="0"/>
              <a:t> </a:t>
            </a:r>
            <a:r>
              <a:rPr lang="en-US" dirty="0" smtClean="0"/>
              <a:t>   density </a:t>
            </a:r>
            <a:r>
              <a:rPr lang="en-US" baseline="-25000" dirty="0" smtClean="0"/>
              <a:t>H2 </a:t>
            </a:r>
            <a:r>
              <a:rPr lang="en-US" dirty="0" smtClean="0"/>
              <a:t> = 0.09 g/L</a:t>
            </a:r>
          </a:p>
          <a:p>
            <a:pPr marL="0" indent="0">
              <a:buNone/>
            </a:pPr>
            <a:r>
              <a:rPr lang="en-US" dirty="0"/>
              <a:t> </a:t>
            </a:r>
            <a:r>
              <a:rPr lang="en-US" dirty="0" smtClean="0"/>
              <a:t>   Volume flow rate of H</a:t>
            </a:r>
            <a:r>
              <a:rPr lang="en-US" baseline="-25000" dirty="0" smtClean="0"/>
              <a:t>2</a:t>
            </a:r>
            <a:r>
              <a:rPr lang="en-US" dirty="0" smtClean="0"/>
              <a:t> = 2 </a:t>
            </a:r>
            <a:r>
              <a:rPr lang="en-US" dirty="0" err="1" smtClean="0"/>
              <a:t>lpm</a:t>
            </a:r>
            <a:r>
              <a:rPr lang="en-US" dirty="0" smtClean="0"/>
              <a:t> </a:t>
            </a:r>
          </a:p>
          <a:p>
            <a:pPr marL="0" indent="0">
              <a:buNone/>
            </a:pPr>
            <a:r>
              <a:rPr lang="en-US" baseline="-25000" dirty="0"/>
              <a:t> </a:t>
            </a:r>
            <a:r>
              <a:rPr lang="en-US" baseline="-25000" dirty="0" smtClean="0"/>
              <a:t>   </a:t>
            </a:r>
            <a:r>
              <a:rPr lang="en-US" dirty="0" smtClean="0"/>
              <a:t> BSFC = m</a:t>
            </a:r>
            <a:r>
              <a:rPr lang="en-US" baseline="-25000" dirty="0" smtClean="0"/>
              <a:t>d</a:t>
            </a:r>
            <a:r>
              <a:rPr lang="en-US" dirty="0" smtClean="0"/>
              <a:t> * </a:t>
            </a:r>
            <a:r>
              <a:rPr lang="en-US" dirty="0" err="1" smtClean="0"/>
              <a:t>CV</a:t>
            </a:r>
            <a:r>
              <a:rPr lang="en-US" baseline="-25000" dirty="0" err="1" smtClean="0"/>
              <a:t>d</a:t>
            </a:r>
            <a:r>
              <a:rPr lang="en-US" baseline="-25000" dirty="0" smtClean="0"/>
              <a:t> </a:t>
            </a:r>
            <a:r>
              <a:rPr lang="en-US" dirty="0"/>
              <a:t> </a:t>
            </a:r>
            <a:r>
              <a:rPr lang="en-US" dirty="0" smtClean="0"/>
              <a:t>*3600 / BP</a:t>
            </a:r>
          </a:p>
          <a:p>
            <a:pPr marL="0" indent="0">
              <a:buNone/>
            </a:pPr>
            <a:r>
              <a:rPr lang="en-US" baseline="-25000" dirty="0"/>
              <a:t> </a:t>
            </a:r>
            <a:r>
              <a:rPr lang="en-US" baseline="-25000" dirty="0" smtClean="0"/>
              <a:t>                  </a:t>
            </a:r>
            <a:r>
              <a:rPr lang="en-US" dirty="0" smtClean="0"/>
              <a:t> = 11.76</a:t>
            </a:r>
          </a:p>
          <a:p>
            <a:pPr marL="0" indent="0">
              <a:buNone/>
            </a:pPr>
            <a:r>
              <a:rPr lang="en-US" baseline="-25000" dirty="0"/>
              <a:t> </a:t>
            </a:r>
            <a:r>
              <a:rPr lang="en-US" baseline="-25000" dirty="0" smtClean="0"/>
              <a:t>    </a:t>
            </a:r>
            <a:r>
              <a:rPr lang="en-US" dirty="0"/>
              <a:t> </a:t>
            </a:r>
            <a:r>
              <a:rPr lang="en-US" dirty="0" smtClean="0"/>
              <a:t>mass of biodiesel = 0.93</a:t>
            </a:r>
          </a:p>
          <a:p>
            <a:pPr marL="0" indent="0">
              <a:buNone/>
            </a:pPr>
            <a:r>
              <a:rPr lang="en-US" dirty="0"/>
              <a:t> </a:t>
            </a:r>
            <a:r>
              <a:rPr lang="en-US" dirty="0" smtClean="0"/>
              <a:t>                                   = 93%</a:t>
            </a:r>
          </a:p>
          <a:p>
            <a:pPr marL="0" indent="0">
              <a:buNone/>
            </a:pPr>
            <a:r>
              <a:rPr lang="en-US" dirty="0"/>
              <a:t> </a:t>
            </a:r>
            <a:r>
              <a:rPr lang="en-US" dirty="0" smtClean="0"/>
              <a:t>   HES = m</a:t>
            </a:r>
            <a:r>
              <a:rPr lang="en-US" baseline="-25000" dirty="0" smtClean="0"/>
              <a:t>H2</a:t>
            </a:r>
            <a:r>
              <a:rPr lang="en-US" dirty="0" smtClean="0"/>
              <a:t> * CV</a:t>
            </a:r>
            <a:r>
              <a:rPr lang="en-US" baseline="-25000" dirty="0" smtClean="0"/>
              <a:t>H2</a:t>
            </a:r>
            <a:r>
              <a:rPr lang="en-US" dirty="0" smtClean="0"/>
              <a:t> / </a:t>
            </a:r>
            <a:r>
              <a:rPr lang="en-US" dirty="0"/>
              <a:t>m</a:t>
            </a:r>
            <a:r>
              <a:rPr lang="en-US" baseline="-25000" dirty="0"/>
              <a:t>H2</a:t>
            </a:r>
            <a:r>
              <a:rPr lang="en-US" dirty="0"/>
              <a:t> * CV</a:t>
            </a:r>
            <a:r>
              <a:rPr lang="en-US" baseline="-25000" dirty="0"/>
              <a:t>H2</a:t>
            </a:r>
            <a:r>
              <a:rPr lang="en-US" dirty="0"/>
              <a:t> </a:t>
            </a:r>
            <a:r>
              <a:rPr lang="en-US" dirty="0" smtClean="0"/>
              <a:t>+ m</a:t>
            </a:r>
            <a:r>
              <a:rPr lang="en-US" baseline="-25000" dirty="0"/>
              <a:t>d</a:t>
            </a:r>
            <a:r>
              <a:rPr lang="en-US" dirty="0" smtClean="0"/>
              <a:t> </a:t>
            </a:r>
            <a:r>
              <a:rPr lang="en-US" dirty="0"/>
              <a:t>* </a:t>
            </a:r>
            <a:r>
              <a:rPr lang="en-US" dirty="0" err="1" smtClean="0"/>
              <a:t>CV</a:t>
            </a:r>
            <a:r>
              <a:rPr lang="en-US" baseline="-25000" dirty="0" err="1" smtClean="0"/>
              <a:t>d</a:t>
            </a:r>
            <a:r>
              <a:rPr lang="en-US" dirty="0" smtClean="0"/>
              <a:t> </a:t>
            </a:r>
          </a:p>
          <a:p>
            <a:pPr marL="0" indent="0">
              <a:buNone/>
            </a:pPr>
            <a:r>
              <a:rPr lang="en-US" dirty="0"/>
              <a:t> </a:t>
            </a:r>
            <a:r>
              <a:rPr lang="en-US" dirty="0" smtClean="0"/>
              <a:t>           = 0.30 </a:t>
            </a:r>
          </a:p>
          <a:p>
            <a:pPr marL="0" indent="0">
              <a:buNone/>
            </a:pPr>
            <a:r>
              <a:rPr lang="en-US" dirty="0"/>
              <a:t> </a:t>
            </a:r>
            <a:r>
              <a:rPr lang="en-US" dirty="0" smtClean="0"/>
              <a:t>           </a:t>
            </a:r>
            <a:r>
              <a:rPr lang="en-US" smtClean="0"/>
              <a:t>= 30% </a:t>
            </a:r>
            <a:endParaRPr lang="en-US" baseline="-25000" dirty="0" smtClean="0"/>
          </a:p>
          <a:p>
            <a:pPr marL="0" indent="0">
              <a:buNone/>
            </a:pPr>
            <a:endParaRPr lang="en-IN" baseline="-25000" dirty="0"/>
          </a:p>
        </p:txBody>
      </p:sp>
    </p:spTree>
    <p:extLst>
      <p:ext uri="{BB962C8B-B14F-4D97-AF65-F5344CB8AC3E}">
        <p14:creationId xmlns:p14="http://schemas.microsoft.com/office/powerpoint/2010/main" val="197711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094" y="297588"/>
            <a:ext cx="11009811" cy="1325563"/>
          </a:xfrm>
          <a:solidFill>
            <a:schemeClr val="accent1"/>
          </a:solidFill>
        </p:spPr>
        <p:txBody>
          <a:bodyPr/>
          <a:lstStyle/>
          <a:p>
            <a:r>
              <a:rPr lang="en-US" b="1" dirty="0" smtClean="0"/>
              <a:t>INSTALLATION OF </a:t>
            </a:r>
            <a:r>
              <a:rPr lang="en-US" b="1" dirty="0"/>
              <a:t>HYDROGEN INDUCTION SETUP</a:t>
            </a:r>
            <a:endParaRPr lang="en-IN" b="1" dirty="0"/>
          </a:p>
        </p:txBody>
      </p:sp>
      <p:sp>
        <p:nvSpPr>
          <p:cNvPr id="5" name="Content Placeholder 4"/>
          <p:cNvSpPr>
            <a:spLocks noGrp="1"/>
          </p:cNvSpPr>
          <p:nvPr>
            <p:ph sz="half" idx="1"/>
          </p:nvPr>
        </p:nvSpPr>
        <p:spPr/>
        <p:txBody>
          <a:bodyPr>
            <a:normAutofit/>
          </a:bodyPr>
          <a:lstStyle/>
          <a:p>
            <a:pPr marL="0" indent="0">
              <a:buNone/>
            </a:pPr>
            <a:r>
              <a:rPr lang="en-US" dirty="0" smtClean="0"/>
              <a:t>HYDROGEN CYLINDER:</a:t>
            </a:r>
            <a:endParaRPr lang="en-US" dirty="0"/>
          </a:p>
          <a:p>
            <a:pPr marL="0" indent="0">
              <a:lnSpc>
                <a:spcPct val="60000"/>
              </a:lnSpc>
              <a:buNone/>
            </a:pPr>
            <a:endParaRPr lang="en-US" sz="2000" dirty="0" smtClean="0"/>
          </a:p>
          <a:p>
            <a:pPr marL="0" indent="0">
              <a:lnSpc>
                <a:spcPct val="60000"/>
              </a:lnSpc>
              <a:buNone/>
            </a:pPr>
            <a:r>
              <a:rPr lang="en-US" sz="2000" dirty="0" smtClean="0"/>
              <a:t>   Hydrogen is stored in a </a:t>
            </a:r>
          </a:p>
          <a:p>
            <a:pPr marL="0" indent="0">
              <a:lnSpc>
                <a:spcPct val="60000"/>
              </a:lnSpc>
              <a:buNone/>
            </a:pPr>
            <a:r>
              <a:rPr lang="en-US" sz="2000" dirty="0" smtClean="0"/>
              <a:t> Metallic cylinder in a </a:t>
            </a:r>
          </a:p>
          <a:p>
            <a:pPr marL="0" indent="0">
              <a:lnSpc>
                <a:spcPct val="60000"/>
              </a:lnSpc>
              <a:buNone/>
            </a:pPr>
            <a:r>
              <a:rPr lang="en-US" sz="2000" dirty="0"/>
              <a:t> </a:t>
            </a:r>
            <a:r>
              <a:rPr lang="en-US" sz="2000" dirty="0" smtClean="0"/>
              <a:t>compressed Gaseous state.</a:t>
            </a:r>
          </a:p>
          <a:p>
            <a:pPr marL="0" indent="0">
              <a:lnSpc>
                <a:spcPct val="60000"/>
              </a:lnSpc>
              <a:buNone/>
            </a:pPr>
            <a:r>
              <a:rPr lang="en-US" sz="2000" dirty="0"/>
              <a:t> </a:t>
            </a:r>
            <a:r>
              <a:rPr lang="en-US" sz="2000" dirty="0" smtClean="0"/>
              <a:t>    </a:t>
            </a:r>
          </a:p>
          <a:p>
            <a:pPr marL="0" indent="0">
              <a:lnSpc>
                <a:spcPct val="60000"/>
              </a:lnSpc>
              <a:buNone/>
            </a:pPr>
            <a:r>
              <a:rPr lang="en-US" sz="2000" dirty="0"/>
              <a:t> </a:t>
            </a:r>
            <a:r>
              <a:rPr lang="en-US" sz="2000" dirty="0" smtClean="0"/>
              <a:t>   Hydrogen was stored </a:t>
            </a:r>
          </a:p>
          <a:p>
            <a:pPr marL="0" indent="0">
              <a:lnSpc>
                <a:spcPct val="60000"/>
              </a:lnSpc>
              <a:buNone/>
            </a:pPr>
            <a:r>
              <a:rPr lang="en-US" sz="2000" dirty="0" smtClean="0"/>
              <a:t>  Under the pressure of 260 </a:t>
            </a:r>
          </a:p>
          <a:p>
            <a:pPr marL="0" indent="0">
              <a:lnSpc>
                <a:spcPct val="60000"/>
              </a:lnSpc>
              <a:buNone/>
            </a:pPr>
            <a:r>
              <a:rPr lang="en-US" sz="2000" dirty="0" smtClean="0"/>
              <a:t>  bar for this project.</a:t>
            </a:r>
          </a:p>
        </p:txBody>
      </p:sp>
      <p:sp>
        <p:nvSpPr>
          <p:cNvPr id="6" name="Content Placeholder 5"/>
          <p:cNvSpPr>
            <a:spLocks noGrp="1"/>
          </p:cNvSpPr>
          <p:nvPr>
            <p:ph sz="half" idx="2"/>
          </p:nvPr>
        </p:nvSpPr>
        <p:spPr>
          <a:xfrm>
            <a:off x="6096000" y="1934539"/>
            <a:ext cx="5181600" cy="4351338"/>
          </a:xfrm>
        </p:spPr>
        <p:txBody>
          <a:bodyPr>
            <a:normAutofit/>
          </a:bodyPr>
          <a:lstStyle/>
          <a:p>
            <a:pPr marL="0" indent="0">
              <a:lnSpc>
                <a:spcPct val="50000"/>
              </a:lnSpc>
              <a:buNone/>
            </a:pPr>
            <a:r>
              <a:rPr lang="en-US" dirty="0" smtClean="0"/>
              <a:t>PRESSURE REGULATOR:</a:t>
            </a:r>
          </a:p>
          <a:p>
            <a:pPr marL="0" indent="0">
              <a:lnSpc>
                <a:spcPct val="100000"/>
              </a:lnSpc>
              <a:buNone/>
            </a:pPr>
            <a:r>
              <a:rPr lang="en-US" dirty="0" smtClean="0"/>
              <a:t>     </a:t>
            </a:r>
            <a:r>
              <a:rPr lang="en-US" sz="2000" dirty="0" smtClean="0"/>
              <a:t>A pressure regulator is a valve that controls the pressure of a fluid or gas to a desired value, using negative feedback of controlled pressure.</a:t>
            </a:r>
          </a:p>
        </p:txBody>
      </p:sp>
      <p:pic>
        <p:nvPicPr>
          <p:cNvPr id="4" name="Content Placeholder 5"/>
          <p:cNvPicPr>
            <a:picLocks noChangeAspect="1"/>
          </p:cNvPicPr>
          <p:nvPr/>
        </p:nvPicPr>
        <p:blipFill>
          <a:blip r:embed="rId2"/>
          <a:stretch>
            <a:fillRect/>
          </a:stretch>
        </p:blipFill>
        <p:spPr>
          <a:xfrm>
            <a:off x="3886199" y="2448401"/>
            <a:ext cx="2005694" cy="3323614"/>
          </a:xfrm>
          <a:prstGeom prst="rect">
            <a:avLst/>
          </a:prstGeom>
        </p:spPr>
      </p:pic>
      <p:pic>
        <p:nvPicPr>
          <p:cNvPr id="7" name="Picture 6"/>
          <p:cNvPicPr>
            <a:picLocks noChangeAspect="1"/>
          </p:cNvPicPr>
          <p:nvPr/>
        </p:nvPicPr>
        <p:blipFill>
          <a:blip r:embed="rId3"/>
          <a:stretch>
            <a:fillRect/>
          </a:stretch>
        </p:blipFill>
        <p:spPr>
          <a:xfrm>
            <a:off x="6557554" y="3847865"/>
            <a:ext cx="4720046" cy="2329098"/>
          </a:xfrm>
          <a:prstGeom prst="rect">
            <a:avLst/>
          </a:prstGeom>
        </p:spPr>
      </p:pic>
    </p:spTree>
    <p:extLst>
      <p:ext uri="{BB962C8B-B14F-4D97-AF65-F5344CB8AC3E}">
        <p14:creationId xmlns:p14="http://schemas.microsoft.com/office/powerpoint/2010/main" val="428249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602" y="328289"/>
            <a:ext cx="10955972" cy="1325563"/>
          </a:xfrm>
          <a:solidFill>
            <a:schemeClr val="accent1"/>
          </a:solidFill>
        </p:spPr>
        <p:txBody>
          <a:bodyPr/>
          <a:lstStyle/>
          <a:p>
            <a:pPr algn="ctr"/>
            <a:r>
              <a:rPr lang="en-US" b="1" dirty="0" smtClean="0"/>
              <a:t>INSTALLATION OF </a:t>
            </a:r>
            <a:r>
              <a:rPr lang="en-US" b="1" dirty="0"/>
              <a:t>HYDROGEN INDUCTION SETUP</a:t>
            </a:r>
            <a:endParaRPr lang="en-IN" b="1" dirty="0"/>
          </a:p>
        </p:txBody>
      </p:sp>
      <p:sp>
        <p:nvSpPr>
          <p:cNvPr id="10" name="Content Placeholder 9"/>
          <p:cNvSpPr>
            <a:spLocks noGrp="1"/>
          </p:cNvSpPr>
          <p:nvPr>
            <p:ph sz="half" idx="2"/>
          </p:nvPr>
        </p:nvSpPr>
        <p:spPr>
          <a:xfrm>
            <a:off x="839788" y="2103120"/>
            <a:ext cx="5157787" cy="4086543"/>
          </a:xfrm>
        </p:spPr>
        <p:txBody>
          <a:bodyPr/>
          <a:lstStyle/>
          <a:p>
            <a:r>
              <a:rPr lang="en-US" dirty="0" smtClean="0"/>
              <a:t>FLAME TRAP:</a:t>
            </a:r>
          </a:p>
          <a:p>
            <a:endParaRPr lang="en-US" dirty="0"/>
          </a:p>
          <a:p>
            <a:endParaRPr lang="en-US" dirty="0" smtClean="0"/>
          </a:p>
          <a:p>
            <a:endParaRPr lang="en-US" dirty="0"/>
          </a:p>
          <a:p>
            <a:endParaRPr lang="en-US" dirty="0" smtClean="0"/>
          </a:p>
          <a:p>
            <a:pPr marL="0" indent="0">
              <a:buNone/>
            </a:pPr>
            <a:r>
              <a:rPr lang="en-US" dirty="0"/>
              <a:t> </a:t>
            </a:r>
            <a:endParaRPr lang="en-US" dirty="0" smtClean="0"/>
          </a:p>
          <a:p>
            <a:pPr marL="0" indent="0">
              <a:buNone/>
            </a:pPr>
            <a:r>
              <a:rPr lang="en-US" sz="2000" dirty="0" smtClean="0"/>
              <a:t>A flame trap or flame arrestor is used to arrest backfire in H2 supply line which reduces the risk of explosion</a:t>
            </a:r>
            <a:endParaRPr lang="en-IN" dirty="0"/>
          </a:p>
        </p:txBody>
      </p:sp>
      <p:sp>
        <p:nvSpPr>
          <p:cNvPr id="12" name="Content Placeholder 11"/>
          <p:cNvSpPr>
            <a:spLocks noGrp="1"/>
          </p:cNvSpPr>
          <p:nvPr>
            <p:ph sz="quarter" idx="4"/>
          </p:nvPr>
        </p:nvSpPr>
        <p:spPr>
          <a:xfrm>
            <a:off x="6097588" y="2103120"/>
            <a:ext cx="5183188" cy="3903663"/>
          </a:xfrm>
        </p:spPr>
        <p:txBody>
          <a:bodyPr>
            <a:normAutofit lnSpcReduction="10000"/>
          </a:bodyPr>
          <a:lstStyle/>
          <a:p>
            <a:r>
              <a:rPr lang="en-US" dirty="0" smtClean="0"/>
              <a:t>FLOW METER:</a:t>
            </a:r>
          </a:p>
          <a:p>
            <a:endParaRPr lang="en-US" dirty="0"/>
          </a:p>
          <a:p>
            <a:endParaRPr lang="en-US" dirty="0" smtClean="0"/>
          </a:p>
          <a:p>
            <a:endParaRPr lang="en-US" dirty="0"/>
          </a:p>
          <a:p>
            <a:endParaRPr lang="en-US" dirty="0" smtClean="0"/>
          </a:p>
          <a:p>
            <a:pPr marL="0" indent="0">
              <a:buNone/>
            </a:pPr>
            <a:r>
              <a:rPr lang="en-US" dirty="0"/>
              <a:t> </a:t>
            </a:r>
            <a:r>
              <a:rPr lang="en-US" dirty="0" smtClean="0"/>
              <a:t>  </a:t>
            </a:r>
          </a:p>
          <a:p>
            <a:pPr marL="0" indent="0">
              <a:buNone/>
            </a:pPr>
            <a:r>
              <a:rPr lang="en-US" dirty="0" smtClean="0"/>
              <a:t> </a:t>
            </a:r>
            <a:r>
              <a:rPr lang="en-US" sz="2000" dirty="0" smtClean="0"/>
              <a:t>Flowmeter is connected next to flame trap to measure the flow of hydrogen.it measures the supply of hydrogen gas in </a:t>
            </a:r>
            <a:r>
              <a:rPr lang="en-US" sz="2000" dirty="0" err="1" smtClean="0"/>
              <a:t>litre</a:t>
            </a:r>
            <a:r>
              <a:rPr lang="en-US" sz="2000" dirty="0" smtClean="0"/>
              <a:t> per minute (LPM)</a:t>
            </a:r>
            <a:endParaRPr lang="en-IN" dirty="0"/>
          </a:p>
        </p:txBody>
      </p:sp>
      <p:pic>
        <p:nvPicPr>
          <p:cNvPr id="4" name="Picture 3"/>
          <p:cNvPicPr>
            <a:picLocks noChangeAspect="1"/>
          </p:cNvPicPr>
          <p:nvPr/>
        </p:nvPicPr>
        <p:blipFill>
          <a:blip r:embed="rId2"/>
          <a:stretch>
            <a:fillRect/>
          </a:stretch>
        </p:blipFill>
        <p:spPr>
          <a:xfrm>
            <a:off x="1348218" y="3001656"/>
            <a:ext cx="4140926" cy="1718916"/>
          </a:xfrm>
          <a:prstGeom prst="rect">
            <a:avLst/>
          </a:prstGeom>
        </p:spPr>
      </p:pic>
      <p:pic>
        <p:nvPicPr>
          <p:cNvPr id="5" name="Content Placeholder 6"/>
          <p:cNvPicPr>
            <a:picLocks noGrp="1" noChangeAspect="1"/>
          </p:cNvPicPr>
          <p:nvPr/>
        </p:nvPicPr>
        <p:blipFill>
          <a:blip r:embed="rId3"/>
          <a:stretch>
            <a:fillRect/>
          </a:stretch>
        </p:blipFill>
        <p:spPr bwMode="auto">
          <a:xfrm>
            <a:off x="6396433" y="2886359"/>
            <a:ext cx="4585498" cy="18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136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811" y="338999"/>
            <a:ext cx="10515600" cy="1325563"/>
          </a:xfrm>
          <a:solidFill>
            <a:schemeClr val="accent1"/>
          </a:solidFill>
        </p:spPr>
        <p:txBody>
          <a:bodyPr>
            <a:normAutofit/>
          </a:bodyPr>
          <a:lstStyle/>
          <a:p>
            <a:pPr algn="ctr"/>
            <a:r>
              <a:rPr lang="en-US" sz="5400" b="1" dirty="0" smtClean="0"/>
              <a:t>TITLE</a:t>
            </a:r>
            <a:endParaRPr lang="en-IN" sz="5400" b="1" dirty="0"/>
          </a:p>
        </p:txBody>
      </p:sp>
      <p:sp>
        <p:nvSpPr>
          <p:cNvPr id="5" name="Content Placeholder 4"/>
          <p:cNvSpPr>
            <a:spLocks noGrp="1"/>
          </p:cNvSpPr>
          <p:nvPr>
            <p:ph idx="1"/>
          </p:nvPr>
        </p:nvSpPr>
        <p:spPr>
          <a:xfrm>
            <a:off x="838200" y="2364377"/>
            <a:ext cx="10515600" cy="3812586"/>
          </a:xfrm>
        </p:spPr>
        <p:txBody>
          <a:bodyPr/>
          <a:lstStyle/>
          <a:p>
            <a:pPr marL="0" indent="0" algn="ctr">
              <a:buNone/>
            </a:pPr>
            <a:r>
              <a:rPr lang="en-US" sz="4000" b="1" dirty="0">
                <a:sym typeface="+mn-ea"/>
              </a:rPr>
              <a:t>EXPERIMENTAL ANALYSIS OF PERFORMANCE,COMBUSTION AND EMISSION CHARACTERISTICS OF SINGLE CYLINDER DIESEL ENGINE USING BIODIESEL (DIESEL-TURPENTINE BLEND) WITH HYDROGEN INDUCTION.</a:t>
            </a:r>
            <a:endParaRPr lang="en-US" sz="4000" b="1" dirty="0"/>
          </a:p>
          <a:p>
            <a:pPr marL="0" indent="0" algn="ctr">
              <a:buNone/>
            </a:pPr>
            <a:endParaRPr lang="en-US" sz="4000" b="1" dirty="0"/>
          </a:p>
          <a:p>
            <a:pPr marL="0" indent="0">
              <a:buNone/>
            </a:pPr>
            <a:endParaRPr lang="en-US" b="1" dirty="0"/>
          </a:p>
        </p:txBody>
      </p:sp>
    </p:spTree>
    <p:extLst>
      <p:ext uri="{BB962C8B-B14F-4D97-AF65-F5344CB8AC3E}">
        <p14:creationId xmlns:p14="http://schemas.microsoft.com/office/powerpoint/2010/main" val="3231391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HYDROGEN INDUCTION SETUP</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37807" y="2260744"/>
            <a:ext cx="8608422" cy="3481099"/>
          </a:xfrm>
          <a:prstGeom prst="rect">
            <a:avLst/>
          </a:prstGeom>
        </p:spPr>
      </p:pic>
    </p:spTree>
    <p:extLst>
      <p:ext uri="{BB962C8B-B14F-4D97-AF65-F5344CB8AC3E}">
        <p14:creationId xmlns:p14="http://schemas.microsoft.com/office/powerpoint/2010/main" val="129343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FUTURE WORK PLAN</a:t>
            </a:r>
            <a:endParaRPr lang="en-IN" b="1" dirty="0"/>
          </a:p>
        </p:txBody>
      </p:sp>
      <p:sp>
        <p:nvSpPr>
          <p:cNvPr id="3" name="Content Placeholder 2"/>
          <p:cNvSpPr>
            <a:spLocks noGrp="1"/>
          </p:cNvSpPr>
          <p:nvPr>
            <p:ph idx="1"/>
          </p:nvPr>
        </p:nvSpPr>
        <p:spPr/>
        <p:txBody>
          <a:bodyPr/>
          <a:lstStyle/>
          <a:p>
            <a:r>
              <a:rPr lang="en-US" dirty="0" smtClean="0"/>
              <a:t>To </a:t>
            </a:r>
            <a:r>
              <a:rPr lang="en-US" dirty="0" smtClean="0"/>
              <a:t>run the engine in a dual fuel mode (hydrogen + bio diesel)</a:t>
            </a:r>
          </a:p>
          <a:p>
            <a:r>
              <a:rPr lang="en-US" dirty="0" smtClean="0"/>
              <a:t>To compare the performance , combustion and emission characteristics of hydrogen over biodiesel.</a:t>
            </a:r>
          </a:p>
          <a:p>
            <a:r>
              <a:rPr lang="en-US" dirty="0" smtClean="0"/>
              <a:t>To calculate efficiency and the expected graphs.  </a:t>
            </a:r>
            <a:endParaRPr lang="en-IN" dirty="0"/>
          </a:p>
        </p:txBody>
      </p:sp>
    </p:spTree>
    <p:extLst>
      <p:ext uri="{BB962C8B-B14F-4D97-AF65-F5344CB8AC3E}">
        <p14:creationId xmlns:p14="http://schemas.microsoft.com/office/powerpoint/2010/main" val="329935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8646" y="2376805"/>
            <a:ext cx="10515600" cy="1325563"/>
          </a:xfrm>
        </p:spPr>
        <p:txBody>
          <a:bodyPr>
            <a:normAutofit/>
          </a:bodyPr>
          <a:lstStyle/>
          <a:p>
            <a:pPr algn="ctr"/>
            <a:r>
              <a:rPr lang="en-US" sz="5400" b="1" dirty="0" smtClean="0"/>
              <a:t>THANK YOU</a:t>
            </a:r>
            <a:endParaRPr lang="en-IN" sz="5400" b="1" dirty="0"/>
          </a:p>
        </p:txBody>
      </p:sp>
    </p:spTree>
    <p:extLst>
      <p:ext uri="{BB962C8B-B14F-4D97-AF65-F5344CB8AC3E}">
        <p14:creationId xmlns:p14="http://schemas.microsoft.com/office/powerpoint/2010/main" val="342072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7"/>
            <a:ext cx="10515600" cy="1325563"/>
          </a:xfrm>
          <a:solidFill>
            <a:schemeClr val="accent1"/>
          </a:solidFill>
        </p:spPr>
        <p:txBody>
          <a:bodyPr/>
          <a:lstStyle/>
          <a:p>
            <a:pPr algn="ctr"/>
            <a:r>
              <a:rPr lang="en-US" b="1" dirty="0" smtClean="0"/>
              <a:t>INTRODUCTION</a:t>
            </a:r>
            <a:endParaRPr lang="en-IN" b="1" dirty="0"/>
          </a:p>
        </p:txBody>
      </p:sp>
      <p:sp>
        <p:nvSpPr>
          <p:cNvPr id="3" name="Content Placeholder 2"/>
          <p:cNvSpPr>
            <a:spLocks noGrp="1"/>
          </p:cNvSpPr>
          <p:nvPr>
            <p:ph idx="1"/>
          </p:nvPr>
        </p:nvSpPr>
        <p:spPr/>
        <p:txBody>
          <a:bodyPr>
            <a:normAutofit lnSpcReduction="10000"/>
          </a:bodyPr>
          <a:lstStyle/>
          <a:p>
            <a:r>
              <a:rPr lang="en-US" dirty="0" smtClean="0">
                <a:solidFill>
                  <a:srgbClr val="333333"/>
                </a:solidFill>
                <a:cs typeface="Times New Roman" panose="02020603050405020304" pitchFamily="18" charset="0"/>
              </a:rPr>
              <a:t>Entire worldwide, fossil reserves are getting scantier and progressively exorbitant with time.</a:t>
            </a:r>
          </a:p>
          <a:p>
            <a:r>
              <a:rPr lang="en-US" dirty="0" smtClean="0">
                <a:solidFill>
                  <a:srgbClr val="333333"/>
                </a:solidFill>
                <a:cs typeface="Times New Roman" panose="02020603050405020304" pitchFamily="18" charset="0"/>
              </a:rPr>
              <a:t> Moreover, constant dependency on them leads to the frightening plight of global warming. Higher fuel prices and limited natural resources have forced the researchers to pursue research on green alternative fuels.</a:t>
            </a:r>
          </a:p>
          <a:p>
            <a:r>
              <a:rPr lang="en-US" dirty="0" smtClean="0">
                <a:solidFill>
                  <a:srgbClr val="333333"/>
                </a:solidFill>
                <a:cs typeface="Times New Roman" panose="02020603050405020304" pitchFamily="18" charset="0"/>
              </a:rPr>
              <a:t> The use of biodiesel obtained from plants in internal combustion engine is finding its place to replace the use of conventional fuel. In our research, the performance, combustion and emission characteristics of diesel engine fueled with biodiesel (diesel-turpentine blend) with hydrogen induction.</a:t>
            </a:r>
          </a:p>
          <a:p>
            <a:endParaRPr lang="en-IN" dirty="0"/>
          </a:p>
        </p:txBody>
      </p:sp>
    </p:spTree>
    <p:extLst>
      <p:ext uri="{BB962C8B-B14F-4D97-AF65-F5344CB8AC3E}">
        <p14:creationId xmlns:p14="http://schemas.microsoft.com/office/powerpoint/2010/main" val="1885430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35576" y="1268306"/>
          <a:ext cx="11142618" cy="5263123"/>
        </p:xfrm>
        <a:graphic>
          <a:graphicData uri="http://schemas.openxmlformats.org/drawingml/2006/table">
            <a:tbl>
              <a:tblPr firstRow="1" bandRow="1">
                <a:tableStyleId>{073A0DAA-6AF3-43AB-8588-CEC1D06C72B9}</a:tableStyleId>
              </a:tblPr>
              <a:tblGrid>
                <a:gridCol w="535579">
                  <a:extLst>
                    <a:ext uri="{9D8B030D-6E8A-4147-A177-3AD203B41FA5}">
                      <a16:colId xmlns:a16="http://schemas.microsoft.com/office/drawing/2014/main" val="2307706097"/>
                    </a:ext>
                  </a:extLst>
                </a:gridCol>
                <a:gridCol w="1423851">
                  <a:extLst>
                    <a:ext uri="{9D8B030D-6E8A-4147-A177-3AD203B41FA5}">
                      <a16:colId xmlns:a16="http://schemas.microsoft.com/office/drawing/2014/main" val="3877561946"/>
                    </a:ext>
                  </a:extLst>
                </a:gridCol>
                <a:gridCol w="979715">
                  <a:extLst>
                    <a:ext uri="{9D8B030D-6E8A-4147-A177-3AD203B41FA5}">
                      <a16:colId xmlns:a16="http://schemas.microsoft.com/office/drawing/2014/main" val="1322335862"/>
                    </a:ext>
                  </a:extLst>
                </a:gridCol>
                <a:gridCol w="2547257">
                  <a:extLst>
                    <a:ext uri="{9D8B030D-6E8A-4147-A177-3AD203B41FA5}">
                      <a16:colId xmlns:a16="http://schemas.microsoft.com/office/drawing/2014/main" val="968265841"/>
                    </a:ext>
                  </a:extLst>
                </a:gridCol>
                <a:gridCol w="1985554">
                  <a:extLst>
                    <a:ext uri="{9D8B030D-6E8A-4147-A177-3AD203B41FA5}">
                      <a16:colId xmlns:a16="http://schemas.microsoft.com/office/drawing/2014/main" val="3213769206"/>
                    </a:ext>
                  </a:extLst>
                </a:gridCol>
                <a:gridCol w="3670662">
                  <a:extLst>
                    <a:ext uri="{9D8B030D-6E8A-4147-A177-3AD203B41FA5}">
                      <a16:colId xmlns:a16="http://schemas.microsoft.com/office/drawing/2014/main" val="87652547"/>
                    </a:ext>
                  </a:extLst>
                </a:gridCol>
              </a:tblGrid>
              <a:tr h="666308">
                <a:tc>
                  <a:txBody>
                    <a:bodyPr/>
                    <a:lstStyle/>
                    <a:p>
                      <a:r>
                        <a:rPr lang="en-US" dirty="0" smtClean="0"/>
                        <a:t>SI</a:t>
                      </a:r>
                      <a:r>
                        <a:rPr lang="en-US" baseline="0" dirty="0" smtClean="0"/>
                        <a:t> NO </a:t>
                      </a:r>
                      <a:endParaRPr lang="en-IN" dirty="0"/>
                    </a:p>
                  </a:txBody>
                  <a:tcPr/>
                </a:tc>
                <a:tc>
                  <a:txBody>
                    <a:bodyPr/>
                    <a:lstStyle/>
                    <a:p>
                      <a:r>
                        <a:rPr lang="en-US" dirty="0" smtClean="0"/>
                        <a:t>JOURNAL</a:t>
                      </a:r>
                      <a:r>
                        <a:rPr lang="en-US" baseline="0" dirty="0" smtClean="0"/>
                        <a:t>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2769779434"/>
                  </a:ext>
                </a:extLst>
              </a:tr>
              <a:tr h="2379671">
                <a:tc>
                  <a:txBody>
                    <a:bodyPr/>
                    <a:lstStyle/>
                    <a:p>
                      <a:r>
                        <a:rPr lang="en-US" dirty="0" smtClean="0"/>
                        <a:t>1</a:t>
                      </a:r>
                      <a:endParaRPr lang="en-IN" dirty="0"/>
                    </a:p>
                  </a:txBody>
                  <a:tcPr/>
                </a:tc>
                <a:tc>
                  <a:txBody>
                    <a:bodyPr/>
                    <a:lstStyle/>
                    <a:p>
                      <a:r>
                        <a:rPr lang="en-US" dirty="0" smtClean="0"/>
                        <a:t>Elsevier</a:t>
                      </a:r>
                      <a:endParaRPr lang="en-IN" dirty="0"/>
                    </a:p>
                  </a:txBody>
                  <a:tcPr/>
                </a:tc>
                <a:tc>
                  <a:txBody>
                    <a:bodyPr/>
                    <a:lstStyle/>
                    <a:p>
                      <a:r>
                        <a:rPr lang="en-US" dirty="0" smtClean="0"/>
                        <a:t>2019</a:t>
                      </a:r>
                      <a:endParaRPr lang="en-IN" dirty="0"/>
                    </a:p>
                  </a:txBody>
                  <a:tcPr/>
                </a:tc>
                <a:tc>
                  <a:txBody>
                    <a:bodyPr/>
                    <a:lstStyle/>
                    <a:p>
                      <a:r>
                        <a:rPr lang="en-US" dirty="0" smtClean="0"/>
                        <a:t>Experimental</a:t>
                      </a:r>
                      <a:r>
                        <a:rPr lang="en-US" baseline="0" dirty="0" smtClean="0"/>
                        <a:t> study on the effect of </a:t>
                      </a:r>
                      <a:r>
                        <a:rPr lang="en-US" baseline="0" dirty="0" err="1" smtClean="0"/>
                        <a:t>cetane</a:t>
                      </a:r>
                      <a:r>
                        <a:rPr lang="en-US" baseline="0" dirty="0" smtClean="0"/>
                        <a:t> improver with turpentine oil on CI engine characteristics</a:t>
                      </a:r>
                      <a:endParaRPr lang="en-IN" dirty="0"/>
                    </a:p>
                  </a:txBody>
                  <a:tcPr/>
                </a:tc>
                <a:tc>
                  <a:txBody>
                    <a:bodyPr/>
                    <a:lstStyle/>
                    <a:p>
                      <a:r>
                        <a:rPr lang="en-US" dirty="0" err="1" smtClean="0"/>
                        <a:t>A.K.Jeevanantham</a:t>
                      </a:r>
                      <a:r>
                        <a:rPr lang="en-US" dirty="0" smtClean="0"/>
                        <a:t>,</a:t>
                      </a:r>
                    </a:p>
                    <a:p>
                      <a:r>
                        <a:rPr lang="en-US" dirty="0" err="1" smtClean="0"/>
                        <a:t>D.Madhusudan</a:t>
                      </a:r>
                      <a:r>
                        <a:rPr lang="en-US" baseline="0" dirty="0" smtClean="0"/>
                        <a:t> </a:t>
                      </a:r>
                      <a:r>
                        <a:rPr lang="en-US" baseline="0" dirty="0" err="1" smtClean="0"/>
                        <a:t>reddy,B.Ashok</a:t>
                      </a:r>
                      <a:r>
                        <a:rPr lang="en-US" baseline="0" dirty="0" smtClean="0"/>
                        <a:t>,</a:t>
                      </a:r>
                    </a:p>
                    <a:p>
                      <a:r>
                        <a:rPr lang="en-US" baseline="0" dirty="0" err="1" smtClean="0"/>
                        <a:t>Aman</a:t>
                      </a:r>
                      <a:r>
                        <a:rPr lang="en-US" baseline="0" dirty="0" smtClean="0"/>
                        <a:t> </a:t>
                      </a:r>
                      <a:r>
                        <a:rPr lang="en-US" baseline="0" dirty="0" err="1" smtClean="0"/>
                        <a:t>kumar</a:t>
                      </a:r>
                      <a:endParaRPr lang="en-IN" dirty="0"/>
                    </a:p>
                  </a:txBody>
                  <a:tcPr/>
                </a:tc>
                <a:tc>
                  <a:txBody>
                    <a:bodyPr/>
                    <a:lstStyle/>
                    <a:p>
                      <a:pPr marL="285750" indent="-285750">
                        <a:buFont typeface="Arial" panose="020B0604020202020204" pitchFamily="34" charset="0"/>
                        <a:buChar char="•"/>
                      </a:pPr>
                      <a:r>
                        <a:rPr lang="en-US" dirty="0" smtClean="0"/>
                        <a:t>A novel </a:t>
                      </a:r>
                      <a:r>
                        <a:rPr lang="en-US" dirty="0" err="1" smtClean="0"/>
                        <a:t>cetane</a:t>
                      </a:r>
                      <a:r>
                        <a:rPr lang="en-US" dirty="0" smtClean="0"/>
                        <a:t> improver called SC5D is added with 20% blend of turpentine with diesel.</a:t>
                      </a:r>
                      <a:r>
                        <a:rPr lang="en-US" baseline="0" dirty="0" smtClean="0"/>
                        <a:t> For higher </a:t>
                      </a:r>
                      <a:r>
                        <a:rPr lang="en-US" baseline="0" dirty="0" err="1" smtClean="0"/>
                        <a:t>Nox</a:t>
                      </a:r>
                      <a:r>
                        <a:rPr lang="en-US" baseline="0" dirty="0" smtClean="0"/>
                        <a:t> emission condition,10% of EGR is applied.</a:t>
                      </a:r>
                    </a:p>
                    <a:p>
                      <a:pPr marL="285750" indent="-285750">
                        <a:buFont typeface="Arial" panose="020B0604020202020204" pitchFamily="34" charset="0"/>
                        <a:buChar char="•"/>
                      </a:pPr>
                      <a:r>
                        <a:rPr lang="en-US" baseline="0" dirty="0" smtClean="0"/>
                        <a:t>At this condition, unburned HC and smoke emissions are remarkably lower.</a:t>
                      </a:r>
                    </a:p>
                  </a:txBody>
                  <a:tcPr/>
                </a:tc>
                <a:extLst>
                  <a:ext uri="{0D108BD9-81ED-4DB2-BD59-A6C34878D82A}">
                    <a16:rowId xmlns:a16="http://schemas.microsoft.com/office/drawing/2014/main" val="3655481091"/>
                  </a:ext>
                </a:extLst>
              </a:tr>
              <a:tr h="2217144">
                <a:tc>
                  <a:txBody>
                    <a:bodyPr/>
                    <a:lstStyle/>
                    <a:p>
                      <a:r>
                        <a:rPr lang="en-IN" dirty="0" smtClean="0"/>
                        <a:t>2</a:t>
                      </a:r>
                      <a:endParaRPr lang="en-IN" dirty="0"/>
                    </a:p>
                  </a:txBody>
                  <a:tcPr/>
                </a:tc>
                <a:tc>
                  <a:txBody>
                    <a:bodyPr/>
                    <a:lstStyle/>
                    <a:p>
                      <a:pPr>
                        <a:buNone/>
                      </a:pPr>
                      <a:r>
                        <a:rPr lang="en-IN" altLang="en-US" dirty="0" err="1" smtClean="0"/>
                        <a:t>Researchgate</a:t>
                      </a:r>
                      <a:endParaRPr lang="en-IN" altLang="en-US" dirty="0"/>
                    </a:p>
                  </a:txBody>
                  <a:tcPr/>
                </a:tc>
                <a:tc>
                  <a:txBody>
                    <a:bodyPr/>
                    <a:lstStyle/>
                    <a:p>
                      <a:pPr>
                        <a:buNone/>
                      </a:pPr>
                      <a:r>
                        <a:rPr lang="en-IN" altLang="en-US"/>
                        <a:t>2017</a:t>
                      </a:r>
                    </a:p>
                  </a:txBody>
                  <a:tcPr/>
                </a:tc>
                <a:tc>
                  <a:txBody>
                    <a:bodyPr/>
                    <a:lstStyle/>
                    <a:p>
                      <a:pPr>
                        <a:buNone/>
                      </a:pPr>
                      <a:r>
                        <a:rPr lang="en-US" dirty="0" smtClean="0"/>
                        <a:t>A </a:t>
                      </a:r>
                      <a:r>
                        <a:rPr lang="en-IN" altLang="en-US" dirty="0" smtClean="0"/>
                        <a:t>review on novel bio-fuel from turpentine oil</a:t>
                      </a:r>
                      <a:endParaRPr lang="en-IN" altLang="en-US" dirty="0"/>
                    </a:p>
                  </a:txBody>
                  <a:tcPr/>
                </a:tc>
                <a:tc>
                  <a:txBody>
                    <a:bodyPr/>
                    <a:lstStyle/>
                    <a:p>
                      <a:pPr>
                        <a:buNone/>
                      </a:pPr>
                      <a:r>
                        <a:rPr lang="en-US" dirty="0" smtClean="0"/>
                        <a:t>Mehmet </a:t>
                      </a:r>
                      <a:r>
                        <a:rPr lang="en-US" dirty="0" err="1" smtClean="0"/>
                        <a:t>Hakki</a:t>
                      </a:r>
                      <a:r>
                        <a:rPr lang="en-US" dirty="0" smtClean="0"/>
                        <a:t> Alma, </a:t>
                      </a:r>
                      <a:r>
                        <a:rPr lang="en-US" dirty="0" err="1" smtClean="0"/>
                        <a:t>Tufan</a:t>
                      </a:r>
                      <a:r>
                        <a:rPr lang="en-US" dirty="0" smtClean="0"/>
                        <a:t> </a:t>
                      </a:r>
                      <a:r>
                        <a:rPr lang="en-US" dirty="0" err="1" smtClean="0"/>
                        <a:t>Salan</a:t>
                      </a:r>
                      <a:r>
                        <a:rPr lang="en-US" dirty="0" smtClean="0"/>
                        <a:t> </a:t>
                      </a:r>
                      <a:endParaRPr lang="en-IN" altLang="en-US" dirty="0"/>
                    </a:p>
                  </a:txBody>
                  <a:tcPr/>
                </a:tc>
                <a:tc>
                  <a:txBody>
                    <a:bodyPr/>
                    <a:lstStyle/>
                    <a:p>
                      <a:pPr>
                        <a:buNone/>
                      </a:pPr>
                      <a:r>
                        <a:rPr lang="en-IN" altLang="en-US" dirty="0"/>
                        <a:t>At 40</a:t>
                      </a:r>
                      <a:r>
                        <a:rPr lang="en-IN" altLang="en-US" dirty="0" smtClean="0"/>
                        <a:t>% blend of turpentine oil with diesel mixture</a:t>
                      </a:r>
                      <a:r>
                        <a:rPr lang="en-IN" altLang="en-US" baseline="0" dirty="0" smtClean="0"/>
                        <a:t> shows </a:t>
                      </a:r>
                      <a:r>
                        <a:rPr lang="en-IN" altLang="en-US" dirty="0" smtClean="0"/>
                        <a:t>2.5</a:t>
                      </a:r>
                      <a:r>
                        <a:rPr lang="en-IN" altLang="en-US" dirty="0"/>
                        <a:t>% increase in BTE than the diesel</a:t>
                      </a:r>
                      <a:r>
                        <a:rPr lang="en-IN" altLang="en-US" dirty="0" smtClean="0"/>
                        <a:t>. nearly </a:t>
                      </a:r>
                      <a:r>
                        <a:rPr lang="en-IN" altLang="en-US" dirty="0"/>
                        <a:t>50% smoke was reduced but a little shoot and co w</a:t>
                      </a:r>
                      <a:r>
                        <a:rPr lang="en-IN" altLang="en-US" dirty="0" smtClean="0"/>
                        <a:t>as found.</a:t>
                      </a:r>
                      <a:endParaRPr lang="en-IN" altLang="en-US" dirty="0"/>
                    </a:p>
                  </a:txBody>
                  <a:tcPr/>
                </a:tc>
                <a:extLst>
                  <a:ext uri="{0D108BD9-81ED-4DB2-BD59-A6C34878D82A}">
                    <a16:rowId xmlns:a16="http://schemas.microsoft.com/office/drawing/2014/main" val="1456837887"/>
                  </a:ext>
                </a:extLst>
              </a:tr>
            </a:tbl>
          </a:graphicData>
        </a:graphic>
      </p:graphicFrame>
      <p:sp>
        <p:nvSpPr>
          <p:cNvPr id="3" name="Title 1"/>
          <p:cNvSpPr txBox="1">
            <a:spLocks/>
          </p:cNvSpPr>
          <p:nvPr/>
        </p:nvSpPr>
        <p:spPr>
          <a:xfrm>
            <a:off x="849085" y="195944"/>
            <a:ext cx="10515600" cy="809897"/>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LITERATURE SURVEY</a:t>
            </a:r>
            <a:endParaRPr lang="en-IN" b="1" dirty="0"/>
          </a:p>
        </p:txBody>
      </p:sp>
    </p:spTree>
    <p:extLst>
      <p:ext uri="{BB962C8B-B14F-4D97-AF65-F5344CB8AC3E}">
        <p14:creationId xmlns:p14="http://schemas.microsoft.com/office/powerpoint/2010/main" val="3604357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0628" y="378824"/>
          <a:ext cx="11861075" cy="6270695"/>
        </p:xfrm>
        <a:graphic>
          <a:graphicData uri="http://schemas.openxmlformats.org/drawingml/2006/table">
            <a:tbl>
              <a:tblPr firstRow="1" bandRow="1">
                <a:tableStyleId>{073A0DAA-6AF3-43AB-8588-CEC1D06C72B9}</a:tableStyleId>
              </a:tblPr>
              <a:tblGrid>
                <a:gridCol w="603024">
                  <a:extLst>
                    <a:ext uri="{9D8B030D-6E8A-4147-A177-3AD203B41FA5}">
                      <a16:colId xmlns:a16="http://schemas.microsoft.com/office/drawing/2014/main" val="4199511599"/>
                    </a:ext>
                  </a:extLst>
                </a:gridCol>
                <a:gridCol w="1398247">
                  <a:extLst>
                    <a:ext uri="{9D8B030D-6E8A-4147-A177-3AD203B41FA5}">
                      <a16:colId xmlns:a16="http://schemas.microsoft.com/office/drawing/2014/main" val="319889677"/>
                    </a:ext>
                  </a:extLst>
                </a:gridCol>
                <a:gridCol w="1182023">
                  <a:extLst>
                    <a:ext uri="{9D8B030D-6E8A-4147-A177-3AD203B41FA5}">
                      <a16:colId xmlns:a16="http://schemas.microsoft.com/office/drawing/2014/main" val="1729537062"/>
                    </a:ext>
                  </a:extLst>
                </a:gridCol>
                <a:gridCol w="2969474">
                  <a:extLst>
                    <a:ext uri="{9D8B030D-6E8A-4147-A177-3AD203B41FA5}">
                      <a16:colId xmlns:a16="http://schemas.microsoft.com/office/drawing/2014/main" val="1066339624"/>
                    </a:ext>
                  </a:extLst>
                </a:gridCol>
                <a:gridCol w="2135813">
                  <a:extLst>
                    <a:ext uri="{9D8B030D-6E8A-4147-A177-3AD203B41FA5}">
                      <a16:colId xmlns:a16="http://schemas.microsoft.com/office/drawing/2014/main" val="1506729946"/>
                    </a:ext>
                  </a:extLst>
                </a:gridCol>
                <a:gridCol w="3572494">
                  <a:extLst>
                    <a:ext uri="{9D8B030D-6E8A-4147-A177-3AD203B41FA5}">
                      <a16:colId xmlns:a16="http://schemas.microsoft.com/office/drawing/2014/main" val="2622929449"/>
                    </a:ext>
                  </a:extLst>
                </a:gridCol>
              </a:tblGrid>
              <a:tr h="640079">
                <a:tc>
                  <a:txBody>
                    <a:bodyPr/>
                    <a:lstStyle/>
                    <a:p>
                      <a:r>
                        <a:rPr lang="en-US" dirty="0" smtClean="0"/>
                        <a:t>SI NO</a:t>
                      </a:r>
                      <a:endParaRPr lang="en-IN" dirty="0"/>
                    </a:p>
                  </a:txBody>
                  <a:tcPr/>
                </a:tc>
                <a:tc>
                  <a:txBody>
                    <a:bodyPr/>
                    <a:lstStyle/>
                    <a:p>
                      <a:r>
                        <a:rPr lang="en-US" dirty="0" smtClean="0"/>
                        <a:t>JOURNAL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2667449065"/>
                  </a:ext>
                </a:extLst>
              </a:tr>
              <a:tr h="2935204">
                <a:tc>
                  <a:txBody>
                    <a:bodyPr/>
                    <a:lstStyle/>
                    <a:p>
                      <a:r>
                        <a:rPr lang="en-US" dirty="0" smtClean="0"/>
                        <a:t>3</a:t>
                      </a:r>
                      <a:endParaRPr lang="en-IN" dirty="0"/>
                    </a:p>
                  </a:txBody>
                  <a:tcPr/>
                </a:tc>
                <a:tc>
                  <a:txBody>
                    <a:bodyPr/>
                    <a:lstStyle/>
                    <a:p>
                      <a:r>
                        <a:rPr lang="en-US" dirty="0" smtClean="0"/>
                        <a:t>Elsevier</a:t>
                      </a:r>
                      <a:endParaRPr lang="en-IN" dirty="0"/>
                    </a:p>
                  </a:txBody>
                  <a:tcPr/>
                </a:tc>
                <a:tc>
                  <a:txBody>
                    <a:bodyPr/>
                    <a:lstStyle/>
                    <a:p>
                      <a:r>
                        <a:rPr lang="en-US" dirty="0" smtClean="0"/>
                        <a:t>2018</a:t>
                      </a:r>
                      <a:endParaRPr lang="en-IN" dirty="0"/>
                    </a:p>
                  </a:txBody>
                  <a:tcPr/>
                </a:tc>
                <a:tc>
                  <a:txBody>
                    <a:bodyPr/>
                    <a:lstStyle/>
                    <a:p>
                      <a:pPr>
                        <a:buNone/>
                      </a:pPr>
                      <a:r>
                        <a:rPr lang="en-US" dirty="0" smtClean="0">
                          <a:solidFill>
                            <a:schemeClr val="tx1"/>
                          </a:solidFill>
                        </a:rPr>
                        <a:t>Influences of dual bio-fuel (Jatropha biodiesel and turpentine oil) on</a:t>
                      </a:r>
                    </a:p>
                    <a:p>
                      <a:pPr>
                        <a:buNone/>
                      </a:pPr>
                      <a:r>
                        <a:rPr lang="en-US" dirty="0" smtClean="0">
                          <a:solidFill>
                            <a:schemeClr val="tx1"/>
                          </a:solidFill>
                        </a:rPr>
                        <a:t>single cylinder variable compression ratio diesel engine</a:t>
                      </a:r>
                      <a:endParaRPr lang="en-US" dirty="0">
                        <a:solidFill>
                          <a:schemeClr val="tx1"/>
                        </a:solidFill>
                      </a:endParaRPr>
                    </a:p>
                  </a:txBody>
                  <a:tcPr/>
                </a:tc>
                <a:tc>
                  <a:txBody>
                    <a:bodyPr/>
                    <a:lstStyle/>
                    <a:p>
                      <a:pPr>
                        <a:buNone/>
                      </a:pPr>
                      <a:r>
                        <a:rPr lang="en-IN" altLang="en-US" dirty="0" smtClean="0">
                          <a:solidFill>
                            <a:schemeClr val="tx1"/>
                          </a:solidFill>
                        </a:rPr>
                        <a:t>Pankaj Dubey,</a:t>
                      </a:r>
                    </a:p>
                    <a:p>
                      <a:pPr>
                        <a:buNone/>
                      </a:pPr>
                      <a:r>
                        <a:rPr lang="en-IN" altLang="en-US" dirty="0" smtClean="0">
                          <a:solidFill>
                            <a:schemeClr val="tx1"/>
                          </a:solidFill>
                        </a:rPr>
                        <a:t> Rajesh Gupta</a:t>
                      </a:r>
                    </a:p>
                    <a:p>
                      <a:endParaRPr lang="en-IN" dirty="0"/>
                    </a:p>
                  </a:txBody>
                  <a:tcPr/>
                </a:tc>
                <a:tc>
                  <a:txBody>
                    <a:bodyPr/>
                    <a:lstStyle/>
                    <a:p>
                      <a:pPr marL="285750" indent="-285750">
                        <a:buFont typeface="Arial" panose="020B0604020202020204" pitchFamily="34" charset="0"/>
                        <a:buChar char="•"/>
                      </a:pPr>
                      <a:r>
                        <a:rPr lang="en-US" dirty="0" smtClean="0"/>
                        <a:t>Experiments</a:t>
                      </a:r>
                      <a:r>
                        <a:rPr lang="en-US" baseline="0" dirty="0" smtClean="0"/>
                        <a:t> have been accompanied at CR of 15.5:1,17:1,18.5:1 and 20:1.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Biofuel blend (JBT50) resulted at full load and CR 20:1,there was 2.17% increase inBTEand13.04%,17.5%,4.21% and 30.8% decrease in CO,HC, NOx and smoke and 11.04% increase in CO respectively.</a:t>
                      </a:r>
                      <a:endParaRPr lang="en-IN" dirty="0" smtClean="0"/>
                    </a:p>
                    <a:p>
                      <a:pPr marL="285750" indent="-285750">
                        <a:buFont typeface="Arial" panose="020B0604020202020204" pitchFamily="34" charset="0"/>
                        <a:buChar char="•"/>
                      </a:pPr>
                      <a:endParaRPr lang="en-US" baseline="0" dirty="0" smtClean="0"/>
                    </a:p>
                  </a:txBody>
                  <a:tcPr/>
                </a:tc>
                <a:extLst>
                  <a:ext uri="{0D108BD9-81ED-4DB2-BD59-A6C34878D82A}">
                    <a16:rowId xmlns:a16="http://schemas.microsoft.com/office/drawing/2014/main" val="3641960692"/>
                  </a:ext>
                </a:extLst>
              </a:tr>
              <a:tr h="2521655">
                <a:tc>
                  <a:txBody>
                    <a:bodyPr/>
                    <a:lstStyle/>
                    <a:p>
                      <a:r>
                        <a:rPr lang="en-IN" dirty="0" smtClean="0"/>
                        <a:t>4</a:t>
                      </a:r>
                      <a:endParaRPr lang="en-IN" dirty="0"/>
                    </a:p>
                  </a:txBody>
                  <a:tcPr/>
                </a:tc>
                <a:tc>
                  <a:txBody>
                    <a:bodyPr/>
                    <a:lstStyle/>
                    <a:p>
                      <a:r>
                        <a:rPr lang="en-US" dirty="0" smtClean="0"/>
                        <a:t>Elsevier</a:t>
                      </a:r>
                      <a:endParaRPr lang="en-IN" dirty="0"/>
                    </a:p>
                  </a:txBody>
                  <a:tcPr/>
                </a:tc>
                <a:tc>
                  <a:txBody>
                    <a:bodyPr/>
                    <a:lstStyle/>
                    <a:p>
                      <a:r>
                        <a:rPr lang="en-US" dirty="0" smtClean="0"/>
                        <a:t>2010</a:t>
                      </a:r>
                      <a:endParaRPr lang="en-IN" dirty="0"/>
                    </a:p>
                  </a:txBody>
                  <a:tcPr/>
                </a:tc>
                <a:tc>
                  <a:txBody>
                    <a:bodyPr/>
                    <a:lstStyle/>
                    <a:p>
                      <a:pPr>
                        <a:buNone/>
                      </a:pPr>
                      <a:r>
                        <a:rPr lang="en-US" dirty="0" smtClean="0"/>
                        <a:t>Performance and exhaust emission of turpentine oil powered</a:t>
                      </a:r>
                    </a:p>
                    <a:p>
                      <a:pPr>
                        <a:buNone/>
                      </a:pPr>
                      <a:r>
                        <a:rPr lang="en-US" dirty="0" smtClean="0"/>
                        <a:t>direct injection diesel engine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 </a:t>
                      </a:r>
                      <a:r>
                        <a:rPr lang="en-US" dirty="0" err="1" smtClean="0"/>
                        <a:t>Prem</a:t>
                      </a:r>
                      <a:r>
                        <a:rPr lang="en-US" dirty="0" smtClean="0"/>
                        <a:t> </a:t>
                      </a:r>
                      <a:r>
                        <a:rPr lang="en-US" dirty="0" err="1" smtClean="0"/>
                        <a:t>Anand</a:t>
                      </a:r>
                      <a:r>
                        <a:rPr lang="en-US" dirty="0" smtClean="0"/>
                        <a:t>, C.G. </a:t>
                      </a:r>
                      <a:r>
                        <a:rPr lang="en-US" dirty="0" err="1" smtClean="0"/>
                        <a:t>Saravanan</a:t>
                      </a:r>
                      <a:r>
                        <a:rPr lang="en-US" dirty="0" smtClean="0"/>
                        <a:t>, C. Ananda Srinivasan</a:t>
                      </a:r>
                    </a:p>
                    <a:p>
                      <a:endParaRPr lang="en-IN" dirty="0"/>
                    </a:p>
                  </a:txBody>
                  <a:tcPr/>
                </a:tc>
                <a:tc>
                  <a:txBody>
                    <a:bodyPr/>
                    <a:lstStyle/>
                    <a:p>
                      <a:pPr marL="285750" indent="-285750">
                        <a:buFont typeface="Arial" panose="020B0604020202020204" pitchFamily="34" charset="0"/>
                        <a:buChar char="•"/>
                      </a:pPr>
                      <a:r>
                        <a:rPr lang="en-US" dirty="0" smtClean="0"/>
                        <a:t>30% of turpentine</a:t>
                      </a:r>
                      <a:r>
                        <a:rPr lang="en-US" baseline="0" dirty="0" smtClean="0"/>
                        <a:t> oil blend with diesel produce high brake power and net heat release rate with a net reduction in </a:t>
                      </a:r>
                      <a:r>
                        <a:rPr lang="en-US" baseline="0" dirty="0" err="1" smtClean="0"/>
                        <a:t>CO,HC,Nox,smoke</a:t>
                      </a:r>
                      <a:r>
                        <a:rPr lang="en-US" baseline="0" dirty="0" smtClean="0"/>
                        <a:t> and particulate matter.</a:t>
                      </a:r>
                    </a:p>
                    <a:p>
                      <a:pPr marL="285750" indent="-285750">
                        <a:buFont typeface="Arial" panose="020B0604020202020204" pitchFamily="34" charset="0"/>
                        <a:buChar char="•"/>
                      </a:pPr>
                      <a:r>
                        <a:rPr lang="en-US" baseline="0" dirty="0" smtClean="0"/>
                        <a:t>40% and 50% blends produce lower brake power.</a:t>
                      </a:r>
                      <a:endParaRPr lang="en-IN" dirty="0"/>
                    </a:p>
                  </a:txBody>
                  <a:tcPr/>
                </a:tc>
                <a:extLst>
                  <a:ext uri="{0D108BD9-81ED-4DB2-BD59-A6C34878D82A}">
                    <a16:rowId xmlns:a16="http://schemas.microsoft.com/office/drawing/2014/main" val="3661855091"/>
                  </a:ext>
                </a:extLst>
              </a:tr>
            </a:tbl>
          </a:graphicData>
        </a:graphic>
      </p:graphicFrame>
    </p:spTree>
    <p:extLst>
      <p:ext uri="{BB962C8B-B14F-4D97-AF65-F5344CB8AC3E}">
        <p14:creationId xmlns:p14="http://schemas.microsoft.com/office/powerpoint/2010/main" val="1236839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72455"/>
                    </a:ext>
                  </a:extLst>
                </a:gridCol>
                <a:gridCol w="4064000">
                  <a:extLst>
                    <a:ext uri="{9D8B030D-6E8A-4147-A177-3AD203B41FA5}">
                      <a16:colId xmlns:a16="http://schemas.microsoft.com/office/drawing/2014/main" val="434078307"/>
                    </a:ext>
                  </a:extLst>
                </a:gridCol>
              </a:tblGrid>
              <a:tr h="370840">
                <a:tc>
                  <a:txBody>
                    <a:bodyPr/>
                    <a:lstStyle/>
                    <a:p>
                      <a:endParaRPr lang="en-IN" dirty="0"/>
                    </a:p>
                  </a:txBody>
                  <a:tcPr/>
                </a:tc>
                <a:tc>
                  <a:txBody>
                    <a:bodyPr/>
                    <a:lstStyle/>
                    <a:p>
                      <a:endParaRPr lang="en-IN"/>
                    </a:p>
                  </a:txBody>
                  <a:tcPr/>
                </a:tc>
                <a:extLst>
                  <a:ext uri="{0D108BD9-81ED-4DB2-BD59-A6C34878D82A}">
                    <a16:rowId xmlns:a16="http://schemas.microsoft.com/office/drawing/2014/main" val="388374743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626094828"/>
              </p:ext>
            </p:extLst>
          </p:nvPr>
        </p:nvGraphicFramePr>
        <p:xfrm>
          <a:off x="195944" y="171025"/>
          <a:ext cx="11534502" cy="6334277"/>
        </p:xfrm>
        <a:graphic>
          <a:graphicData uri="http://schemas.openxmlformats.org/drawingml/2006/table">
            <a:tbl>
              <a:tblPr firstRow="1" bandRow="1">
                <a:tableStyleId>{073A0DAA-6AF3-43AB-8588-CEC1D06C72B9}</a:tableStyleId>
              </a:tblPr>
              <a:tblGrid>
                <a:gridCol w="548639">
                  <a:extLst>
                    <a:ext uri="{9D8B030D-6E8A-4147-A177-3AD203B41FA5}">
                      <a16:colId xmlns:a16="http://schemas.microsoft.com/office/drawing/2014/main" val="1173659569"/>
                    </a:ext>
                  </a:extLst>
                </a:gridCol>
                <a:gridCol w="1254034">
                  <a:extLst>
                    <a:ext uri="{9D8B030D-6E8A-4147-A177-3AD203B41FA5}">
                      <a16:colId xmlns:a16="http://schemas.microsoft.com/office/drawing/2014/main" val="4182023988"/>
                    </a:ext>
                  </a:extLst>
                </a:gridCol>
                <a:gridCol w="1384664">
                  <a:extLst>
                    <a:ext uri="{9D8B030D-6E8A-4147-A177-3AD203B41FA5}">
                      <a16:colId xmlns:a16="http://schemas.microsoft.com/office/drawing/2014/main" val="3351298650"/>
                    </a:ext>
                  </a:extLst>
                </a:gridCol>
                <a:gridCol w="2860765">
                  <a:extLst>
                    <a:ext uri="{9D8B030D-6E8A-4147-A177-3AD203B41FA5}">
                      <a16:colId xmlns:a16="http://schemas.microsoft.com/office/drawing/2014/main" val="2739321569"/>
                    </a:ext>
                  </a:extLst>
                </a:gridCol>
                <a:gridCol w="1841863">
                  <a:extLst>
                    <a:ext uri="{9D8B030D-6E8A-4147-A177-3AD203B41FA5}">
                      <a16:colId xmlns:a16="http://schemas.microsoft.com/office/drawing/2014/main" val="967997105"/>
                    </a:ext>
                  </a:extLst>
                </a:gridCol>
                <a:gridCol w="3644537">
                  <a:extLst>
                    <a:ext uri="{9D8B030D-6E8A-4147-A177-3AD203B41FA5}">
                      <a16:colId xmlns:a16="http://schemas.microsoft.com/office/drawing/2014/main" val="2917016948"/>
                    </a:ext>
                  </a:extLst>
                </a:gridCol>
              </a:tblGrid>
              <a:tr h="664997">
                <a:tc>
                  <a:txBody>
                    <a:bodyPr/>
                    <a:lstStyle/>
                    <a:p>
                      <a:r>
                        <a:rPr lang="en-US" dirty="0" smtClean="0"/>
                        <a:t>SI NO</a:t>
                      </a:r>
                      <a:endParaRPr lang="en-IN" dirty="0"/>
                    </a:p>
                  </a:txBody>
                  <a:tcPr/>
                </a:tc>
                <a:tc>
                  <a:txBody>
                    <a:bodyPr/>
                    <a:lstStyle/>
                    <a:p>
                      <a:r>
                        <a:rPr lang="en-US" dirty="0" smtClean="0"/>
                        <a:t>JOURNAL NAME</a:t>
                      </a:r>
                      <a:endParaRPr lang="en-IN" dirty="0"/>
                    </a:p>
                  </a:txBody>
                  <a:tcPr/>
                </a:tc>
                <a:tc>
                  <a:txBody>
                    <a:bodyPr/>
                    <a:lstStyle/>
                    <a:p>
                      <a:r>
                        <a:rPr lang="en-US" dirty="0" smtClean="0"/>
                        <a:t>YEAR</a:t>
                      </a:r>
                      <a:endParaRPr lang="en-IN" dirty="0"/>
                    </a:p>
                  </a:txBody>
                  <a:tcPr/>
                </a:tc>
                <a:tc>
                  <a:txBody>
                    <a:bodyPr/>
                    <a:lstStyle/>
                    <a:p>
                      <a:r>
                        <a:rPr lang="en-US" dirty="0" smtClean="0"/>
                        <a:t>TOPIC</a:t>
                      </a:r>
                      <a:endParaRPr lang="en-IN" dirty="0"/>
                    </a:p>
                  </a:txBody>
                  <a:tcPr/>
                </a:tc>
                <a:tc>
                  <a:txBody>
                    <a:bodyPr/>
                    <a:lstStyle/>
                    <a:p>
                      <a:r>
                        <a:rPr lang="en-US" dirty="0" smtClean="0"/>
                        <a:t>AUTHORS</a:t>
                      </a:r>
                      <a:endParaRPr lang="en-IN" dirty="0"/>
                    </a:p>
                  </a:txBody>
                  <a:tcPr/>
                </a:tc>
                <a:tc>
                  <a:txBody>
                    <a:bodyPr/>
                    <a:lstStyle/>
                    <a:p>
                      <a:r>
                        <a:rPr lang="en-US" dirty="0" smtClean="0"/>
                        <a:t>INFERENCE</a:t>
                      </a:r>
                      <a:endParaRPr lang="en-IN" dirty="0"/>
                    </a:p>
                  </a:txBody>
                  <a:tcPr/>
                </a:tc>
                <a:extLst>
                  <a:ext uri="{0D108BD9-81ED-4DB2-BD59-A6C34878D82A}">
                    <a16:rowId xmlns:a16="http://schemas.microsoft.com/office/drawing/2014/main" val="1068709099"/>
                  </a:ext>
                </a:extLst>
              </a:tr>
              <a:tr h="664997">
                <a:tc>
                  <a:txBody>
                    <a:bodyPr/>
                    <a:lstStyle/>
                    <a:p>
                      <a:r>
                        <a:rPr lang="en-US" dirty="0" smtClean="0"/>
                        <a:t>5</a:t>
                      </a:r>
                      <a:endParaRPr lang="en-IN" dirty="0"/>
                    </a:p>
                  </a:txBody>
                  <a:tcPr/>
                </a:tc>
                <a:tc>
                  <a:txBody>
                    <a:bodyPr/>
                    <a:lstStyle/>
                    <a:p>
                      <a:r>
                        <a:rPr lang="en-US" dirty="0" smtClean="0"/>
                        <a:t>Elsevier</a:t>
                      </a:r>
                      <a:endParaRPr lang="en-IN" dirty="0"/>
                    </a:p>
                  </a:txBody>
                  <a:tcPr/>
                </a:tc>
                <a:tc>
                  <a:txBody>
                    <a:bodyPr/>
                    <a:lstStyle/>
                    <a:p>
                      <a:r>
                        <a:rPr lang="en-US" dirty="0" smtClean="0"/>
                        <a:t>2019</a:t>
                      </a:r>
                      <a:endParaRPr lang="en-IN" dirty="0"/>
                    </a:p>
                  </a:txBody>
                  <a:tcPr/>
                </a:tc>
                <a:tc>
                  <a:txBody>
                    <a:bodyPr/>
                    <a:lstStyle/>
                    <a:p>
                      <a:r>
                        <a:rPr lang="en-US" dirty="0" smtClean="0"/>
                        <a:t>Control of backfire and NOx emission reduction in a hydrogen fueled multi-cylinder spark ignition engine using cooled EGR and water injection</a:t>
                      </a:r>
                      <a:r>
                        <a:rPr lang="en-US" baseline="0" dirty="0" smtClean="0"/>
                        <a:t> strategies.</a:t>
                      </a:r>
                      <a:endParaRPr lang="en-IN" dirty="0"/>
                    </a:p>
                  </a:txBody>
                  <a:tcPr/>
                </a:tc>
                <a:tc>
                  <a:txBody>
                    <a:bodyPr/>
                    <a:lstStyle/>
                    <a:p>
                      <a:r>
                        <a:rPr lang="en-US" dirty="0" err="1" smtClean="0"/>
                        <a:t>Vipin</a:t>
                      </a:r>
                      <a:r>
                        <a:rPr lang="en-US" dirty="0" smtClean="0"/>
                        <a:t> </a:t>
                      </a:r>
                      <a:r>
                        <a:rPr lang="en-US" dirty="0" err="1" smtClean="0"/>
                        <a:t>dhyani,K.A</a:t>
                      </a:r>
                      <a:r>
                        <a:rPr lang="en-US" dirty="0" smtClean="0"/>
                        <a:t>. Subramanian.</a:t>
                      </a:r>
                      <a:endParaRPr lang="en-IN" dirty="0"/>
                    </a:p>
                  </a:txBody>
                  <a:tcPr/>
                </a:tc>
                <a:tc>
                  <a:txBody>
                    <a:bodyPr/>
                    <a:lstStyle/>
                    <a:p>
                      <a:pPr marL="285750" indent="-285750">
                        <a:buFont typeface="Arial" panose="020B0604020202020204" pitchFamily="34" charset="0"/>
                        <a:buChar char="•"/>
                      </a:pPr>
                      <a:r>
                        <a:rPr lang="en-US" dirty="0" smtClean="0"/>
                        <a:t>The experimental test was conducted on a engine with varied</a:t>
                      </a:r>
                      <a:r>
                        <a:rPr lang="en-US" baseline="0" dirty="0" smtClean="0"/>
                        <a:t> EGR rate (0% -  28% volume) and water to hydrogen ratio (0-9.25) at 15kW load</a:t>
                      </a:r>
                    </a:p>
                    <a:p>
                      <a:pPr marL="285750" indent="-285750">
                        <a:buFont typeface="Arial" panose="020B0604020202020204" pitchFamily="34" charset="0"/>
                        <a:buChar char="•"/>
                      </a:pPr>
                      <a:r>
                        <a:rPr lang="en-US" baseline="0" dirty="0" smtClean="0"/>
                        <a:t>It was found that at 25% </a:t>
                      </a:r>
                      <a:r>
                        <a:rPr lang="en-US" baseline="0" dirty="0" err="1" smtClean="0"/>
                        <a:t>EGR,there</a:t>
                      </a:r>
                      <a:r>
                        <a:rPr lang="en-US" baseline="0" dirty="0" smtClean="0"/>
                        <a:t> was 57% reduction in </a:t>
                      </a:r>
                      <a:r>
                        <a:rPr lang="en-US" baseline="0" dirty="0" err="1" smtClean="0"/>
                        <a:t>Nox,with</a:t>
                      </a:r>
                      <a:r>
                        <a:rPr lang="en-US" baseline="0" dirty="0" smtClean="0"/>
                        <a:t> WHR of 7.5, the </a:t>
                      </a:r>
                      <a:r>
                        <a:rPr lang="en-US" baseline="0" dirty="0" err="1" smtClean="0"/>
                        <a:t>Nox</a:t>
                      </a:r>
                      <a:r>
                        <a:rPr lang="en-US" baseline="0" dirty="0" smtClean="0"/>
                        <a:t> emission was reduced by 97% without affecting the efficiency.</a:t>
                      </a:r>
                      <a:endParaRPr lang="en-IN" dirty="0"/>
                    </a:p>
                  </a:txBody>
                  <a:tcPr/>
                </a:tc>
                <a:extLst>
                  <a:ext uri="{0D108BD9-81ED-4DB2-BD59-A6C34878D82A}">
                    <a16:rowId xmlns:a16="http://schemas.microsoft.com/office/drawing/2014/main" val="4293279196"/>
                  </a:ext>
                </a:extLst>
              </a:tr>
              <a:tr h="664997">
                <a:tc>
                  <a:txBody>
                    <a:bodyPr/>
                    <a:lstStyle/>
                    <a:p>
                      <a:r>
                        <a:rPr lang="en-US" dirty="0" smtClean="0"/>
                        <a:t>6</a:t>
                      </a:r>
                      <a:endParaRPr lang="en-IN" dirty="0"/>
                    </a:p>
                  </a:txBody>
                  <a:tcPr/>
                </a:tc>
                <a:tc>
                  <a:txBody>
                    <a:bodyPr/>
                    <a:lstStyle/>
                    <a:p>
                      <a:r>
                        <a:rPr lang="en-US" dirty="0" smtClean="0"/>
                        <a:t>Elsevier</a:t>
                      </a:r>
                      <a:endParaRPr lang="en-IN" dirty="0"/>
                    </a:p>
                  </a:txBody>
                  <a:tcPr/>
                </a:tc>
                <a:tc>
                  <a:txBody>
                    <a:bodyPr/>
                    <a:lstStyle/>
                    <a:p>
                      <a:r>
                        <a:rPr lang="en-US" dirty="0" smtClean="0"/>
                        <a:t>2011</a:t>
                      </a:r>
                      <a:endParaRPr lang="en-IN" dirty="0"/>
                    </a:p>
                  </a:txBody>
                  <a:tcPr/>
                </a:tc>
                <a:tc>
                  <a:txBody>
                    <a:bodyPr/>
                    <a:lstStyle/>
                    <a:p>
                      <a:r>
                        <a:rPr lang="en-US" dirty="0" smtClean="0"/>
                        <a:t>Hydrogen</a:t>
                      </a:r>
                      <a:r>
                        <a:rPr lang="en-US" baseline="0" dirty="0" smtClean="0"/>
                        <a:t> effects on </a:t>
                      </a:r>
                      <a:r>
                        <a:rPr lang="en-US" baseline="0" dirty="0" err="1" smtClean="0"/>
                        <a:t>Nox</a:t>
                      </a:r>
                      <a:r>
                        <a:rPr lang="en-US" baseline="0" dirty="0" smtClean="0"/>
                        <a:t> emissions and brake thermal efficiency in a diesel engine under low-temperature and heavy –EGR </a:t>
                      </a:r>
                      <a:r>
                        <a:rPr lang="en-US" baseline="0" dirty="0" err="1" smtClean="0"/>
                        <a:t>ondition</a:t>
                      </a:r>
                      <a:r>
                        <a:rPr lang="en-US" baseline="0" dirty="0" smtClean="0"/>
                        <a:t>.</a:t>
                      </a:r>
                      <a:endParaRPr lang="en-IN" dirty="0"/>
                    </a:p>
                  </a:txBody>
                  <a:tcPr/>
                </a:tc>
                <a:tc>
                  <a:txBody>
                    <a:bodyPr/>
                    <a:lstStyle/>
                    <a:p>
                      <a:r>
                        <a:rPr lang="en-US" dirty="0" err="1" smtClean="0"/>
                        <a:t>Buomsik</a:t>
                      </a:r>
                      <a:r>
                        <a:rPr lang="en-US" baseline="0" dirty="0" smtClean="0"/>
                        <a:t> </a:t>
                      </a:r>
                      <a:r>
                        <a:rPr lang="en-US" baseline="0" dirty="0" err="1" smtClean="0"/>
                        <a:t>shin,Youngsoo</a:t>
                      </a:r>
                      <a:r>
                        <a:rPr lang="en-US" baseline="0" dirty="0" smtClean="0"/>
                        <a:t> </a:t>
                      </a:r>
                      <a:r>
                        <a:rPr lang="en-US" baseline="0" dirty="0" err="1" smtClean="0"/>
                        <a:t>cho,Daeha</a:t>
                      </a:r>
                      <a:r>
                        <a:rPr lang="en-US" baseline="0" dirty="0" smtClean="0"/>
                        <a:t> </a:t>
                      </a:r>
                      <a:r>
                        <a:rPr lang="en-US" baseline="0" dirty="0" err="1" smtClean="0"/>
                        <a:t>han,Soonho</a:t>
                      </a:r>
                      <a:r>
                        <a:rPr lang="en-US" baseline="0" dirty="0" smtClean="0"/>
                        <a:t> song</a:t>
                      </a:r>
                      <a:endParaRPr lang="en-IN" dirty="0"/>
                    </a:p>
                  </a:txBody>
                  <a:tcPr/>
                </a:tc>
                <a:tc>
                  <a:txBody>
                    <a:bodyPr/>
                    <a:lstStyle/>
                    <a:p>
                      <a:pPr marL="285750" indent="-285750">
                        <a:buFont typeface="Arial" panose="020B0604020202020204" pitchFamily="34" charset="0"/>
                        <a:buChar char="•"/>
                      </a:pPr>
                      <a:r>
                        <a:rPr lang="en-US" dirty="0" smtClean="0"/>
                        <a:t>The experiment</a:t>
                      </a:r>
                      <a:r>
                        <a:rPr lang="en-US" baseline="0" dirty="0" smtClean="0"/>
                        <a:t> was observed over a constant EGR ratios of 2,16 and 31%.</a:t>
                      </a:r>
                    </a:p>
                    <a:p>
                      <a:pPr marL="285750" indent="-285750">
                        <a:buFont typeface="Arial" panose="020B0604020202020204" pitchFamily="34" charset="0"/>
                        <a:buChar char="•"/>
                      </a:pPr>
                      <a:r>
                        <a:rPr lang="en-US" baseline="0" dirty="0" smtClean="0"/>
                        <a:t>The </a:t>
                      </a:r>
                      <a:r>
                        <a:rPr lang="en-US" baseline="0" dirty="0" err="1" smtClean="0"/>
                        <a:t>Nox</a:t>
                      </a:r>
                      <a:r>
                        <a:rPr lang="en-US" baseline="0" dirty="0" smtClean="0"/>
                        <a:t> reduction due to hydrogen addition increased at higher EGR ratio.</a:t>
                      </a:r>
                    </a:p>
                    <a:p>
                      <a:pPr marL="285750" indent="-285750">
                        <a:buFont typeface="Arial" panose="020B0604020202020204" pitchFamily="34" charset="0"/>
                        <a:buChar char="•"/>
                      </a:pPr>
                      <a:r>
                        <a:rPr lang="en-US" baseline="0" dirty="0" smtClean="0"/>
                        <a:t>At 31% EGR </a:t>
                      </a:r>
                      <a:r>
                        <a:rPr lang="en-US" baseline="0" dirty="0" err="1" smtClean="0"/>
                        <a:t>ratio,the</a:t>
                      </a:r>
                      <a:r>
                        <a:rPr lang="en-US" baseline="0" dirty="0" smtClean="0"/>
                        <a:t> </a:t>
                      </a:r>
                      <a:r>
                        <a:rPr lang="en-US" baseline="0" dirty="0" err="1" smtClean="0"/>
                        <a:t>Nox</a:t>
                      </a:r>
                      <a:r>
                        <a:rPr lang="en-US" baseline="0" dirty="0" smtClean="0"/>
                        <a:t> was lowered by 25% and a slight increase in brake thermal efficiency.</a:t>
                      </a:r>
                      <a:endParaRPr lang="en-IN" dirty="0"/>
                    </a:p>
                  </a:txBody>
                  <a:tcPr/>
                </a:tc>
                <a:extLst>
                  <a:ext uri="{0D108BD9-81ED-4DB2-BD59-A6C34878D82A}">
                    <a16:rowId xmlns:a16="http://schemas.microsoft.com/office/drawing/2014/main" val="4119697473"/>
                  </a:ext>
                </a:extLst>
              </a:tr>
            </a:tbl>
          </a:graphicData>
        </a:graphic>
      </p:graphicFrame>
    </p:spTree>
    <p:extLst>
      <p:ext uri="{BB962C8B-B14F-4D97-AF65-F5344CB8AC3E}">
        <p14:creationId xmlns:p14="http://schemas.microsoft.com/office/powerpoint/2010/main" val="418491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a:t>RESEARCH GAP</a:t>
            </a:r>
            <a:endParaRPr lang="en-IN" dirty="0"/>
          </a:p>
        </p:txBody>
      </p:sp>
      <p:sp>
        <p:nvSpPr>
          <p:cNvPr id="3" name="Content Placeholder 2"/>
          <p:cNvSpPr>
            <a:spLocks noGrp="1"/>
          </p:cNvSpPr>
          <p:nvPr>
            <p:ph idx="1"/>
          </p:nvPr>
        </p:nvSpPr>
        <p:spPr/>
        <p:txBody>
          <a:bodyPr>
            <a:normAutofit lnSpcReduction="10000"/>
          </a:bodyPr>
          <a:lstStyle/>
          <a:p>
            <a:r>
              <a:rPr lang="en-US" dirty="0"/>
              <a:t>A </a:t>
            </a:r>
            <a:r>
              <a:rPr lang="en-IN" altLang="en-US" dirty="0"/>
              <a:t>review on novel bio-fuel from turpentine </a:t>
            </a:r>
            <a:r>
              <a:rPr lang="en-IN" altLang="en-US" dirty="0" smtClean="0"/>
              <a:t>oil by </a:t>
            </a:r>
            <a:r>
              <a:rPr lang="en-US" dirty="0"/>
              <a:t>Mehmet </a:t>
            </a:r>
            <a:r>
              <a:rPr lang="en-US" dirty="0" err="1"/>
              <a:t>Hakki</a:t>
            </a:r>
            <a:r>
              <a:rPr lang="en-US" dirty="0"/>
              <a:t> Alma, </a:t>
            </a:r>
            <a:r>
              <a:rPr lang="en-US" dirty="0" err="1"/>
              <a:t>Tufan</a:t>
            </a:r>
            <a:r>
              <a:rPr lang="en-US" dirty="0"/>
              <a:t> </a:t>
            </a:r>
            <a:r>
              <a:rPr lang="en-US" dirty="0" err="1" smtClean="0"/>
              <a:t>Salan</a:t>
            </a:r>
            <a:r>
              <a:rPr lang="en-US" dirty="0" smtClean="0"/>
              <a:t> (2017) - has discussed about the use of  40% of turpentine oil blend with diesel in diesel engine.</a:t>
            </a:r>
            <a:endParaRPr lang="en-US" dirty="0"/>
          </a:p>
          <a:p>
            <a:r>
              <a:rPr lang="en-US" dirty="0"/>
              <a:t>Influences of dual bio-fuel (Jatropha biodiesel and turpentine oil) </a:t>
            </a:r>
            <a:r>
              <a:rPr lang="en-US" dirty="0" smtClean="0"/>
              <a:t>on   single </a:t>
            </a:r>
            <a:r>
              <a:rPr lang="en-US" dirty="0"/>
              <a:t>cylinder variable compression ratio diesel </a:t>
            </a:r>
            <a:r>
              <a:rPr lang="en-US" dirty="0" smtClean="0"/>
              <a:t>engine by </a:t>
            </a:r>
            <a:r>
              <a:rPr lang="en-IN" altLang="en-US" dirty="0"/>
              <a:t>Pankaj Dubey</a:t>
            </a:r>
            <a:r>
              <a:rPr lang="en-IN" altLang="en-US" dirty="0" smtClean="0"/>
              <a:t>, </a:t>
            </a:r>
            <a:r>
              <a:rPr lang="en-IN" altLang="en-US" dirty="0"/>
              <a:t>Rajesh </a:t>
            </a:r>
            <a:r>
              <a:rPr lang="en-IN" altLang="en-US" dirty="0" smtClean="0"/>
              <a:t>Gupta (2018) – has discussed about the use of </a:t>
            </a:r>
            <a:r>
              <a:rPr lang="en-IN" altLang="en-US" dirty="0" err="1" smtClean="0"/>
              <a:t>jatropha</a:t>
            </a:r>
            <a:r>
              <a:rPr lang="en-IN" altLang="en-US" dirty="0" smtClean="0"/>
              <a:t> and turpentine oil blend in single cylinder diesel engine.</a:t>
            </a:r>
            <a:endParaRPr lang="en-IN" altLang="en-US" dirty="0"/>
          </a:p>
          <a:p>
            <a:r>
              <a:rPr lang="en-US" altLang="en-US" dirty="0" smtClean="0"/>
              <a:t>But so far no one has explored the arena of using hydrogen induction  with turpentine blend with diesel biodiesel and analyzing the performance, combustion and emission characteristics of single cylinder ci engine.</a:t>
            </a:r>
            <a:endParaRPr lang="en-IN" altLang="en-US" dirty="0"/>
          </a:p>
          <a:p>
            <a:endParaRPr lang="en-IN" dirty="0"/>
          </a:p>
        </p:txBody>
      </p:sp>
    </p:spTree>
    <p:extLst>
      <p:ext uri="{BB962C8B-B14F-4D97-AF65-F5344CB8AC3E}">
        <p14:creationId xmlns:p14="http://schemas.microsoft.com/office/powerpoint/2010/main" val="2603743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pPr algn="ctr"/>
            <a:r>
              <a:rPr lang="en-US" b="1" dirty="0" smtClean="0"/>
              <a:t>AIM &amp; OBJECTIVE</a:t>
            </a:r>
            <a:endParaRPr lang="en-IN" dirty="0"/>
          </a:p>
        </p:txBody>
      </p:sp>
      <p:sp>
        <p:nvSpPr>
          <p:cNvPr id="3" name="Content Placeholder 2"/>
          <p:cNvSpPr>
            <a:spLocks noGrp="1"/>
          </p:cNvSpPr>
          <p:nvPr>
            <p:ph idx="1"/>
          </p:nvPr>
        </p:nvSpPr>
        <p:spPr>
          <a:xfrm>
            <a:off x="838200" y="1867989"/>
            <a:ext cx="10515600" cy="4872445"/>
          </a:xfrm>
        </p:spPr>
        <p:txBody>
          <a:bodyPr>
            <a:normAutofit/>
          </a:bodyPr>
          <a:lstStyle/>
          <a:p>
            <a:r>
              <a:rPr lang="en-US" sz="3600" dirty="0"/>
              <a:t>To experimentally test the performance , combustion , emissions characteristics of single cylinder diesel engine using biodiesel.</a:t>
            </a:r>
          </a:p>
          <a:p>
            <a:r>
              <a:rPr lang="en-US" sz="3600" dirty="0"/>
              <a:t>Objective is to compare the characteristics of biodiesel blends(diesel-turpentine) and the same with hydrogen </a:t>
            </a:r>
            <a:r>
              <a:rPr lang="en-US" sz="3600" dirty="0" smtClean="0"/>
              <a:t>induction for the best two blends (B20 and B30).</a:t>
            </a:r>
          </a:p>
          <a:p>
            <a:pPr marL="0" indent="0">
              <a:buNone/>
            </a:pPr>
            <a:endParaRPr lang="en-US" sz="3600" dirty="0" smtClean="0"/>
          </a:p>
          <a:p>
            <a:pPr marL="0" indent="0">
              <a:buNone/>
            </a:pPr>
            <a:endParaRPr lang="en-US" sz="3600" dirty="0" smtClean="0"/>
          </a:p>
          <a:p>
            <a:pPr marL="0" indent="0">
              <a:buNone/>
            </a:pPr>
            <a:endParaRPr lang="en-US" sz="3600" dirty="0"/>
          </a:p>
        </p:txBody>
      </p:sp>
    </p:spTree>
    <p:extLst>
      <p:ext uri="{BB962C8B-B14F-4D97-AF65-F5344CB8AC3E}">
        <p14:creationId xmlns:p14="http://schemas.microsoft.com/office/powerpoint/2010/main" val="1482505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697" y="156120"/>
            <a:ext cx="10515600" cy="745218"/>
          </a:xfrm>
          <a:solidFill>
            <a:schemeClr val="accent1"/>
          </a:solidFill>
        </p:spPr>
        <p:txBody>
          <a:bodyPr/>
          <a:lstStyle/>
          <a:p>
            <a:pPr algn="ctr"/>
            <a:r>
              <a:rPr lang="en-US" b="1" dirty="0" smtClean="0"/>
              <a:t>METHODOLOGY</a:t>
            </a:r>
            <a:endParaRPr lang="en-IN" b="1" dirty="0"/>
          </a:p>
        </p:txBody>
      </p:sp>
      <p:pic>
        <p:nvPicPr>
          <p:cNvPr id="6" name="Content Placeholder 12"/>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13611" y="1097280"/>
            <a:ext cx="5355771" cy="5460275"/>
          </a:xfrm>
          <a:prstGeom prst="rect">
            <a:avLst/>
          </a:prstGeom>
        </p:spPr>
      </p:pic>
    </p:spTree>
    <p:extLst>
      <p:ext uri="{BB962C8B-B14F-4D97-AF65-F5344CB8AC3E}">
        <p14:creationId xmlns:p14="http://schemas.microsoft.com/office/powerpoint/2010/main" val="1414885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1566</Words>
  <Application>Microsoft Office PowerPoint</Application>
  <PresentationFormat>Widescreen</PresentationFormat>
  <Paragraphs>225</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Cambria</vt:lpstr>
      <vt:lpstr>Corbel</vt:lpstr>
      <vt:lpstr>Symbol</vt:lpstr>
      <vt:lpstr>Times New Roman</vt:lpstr>
      <vt:lpstr>Wingdings 2</vt:lpstr>
      <vt:lpstr>Office Theme</vt:lpstr>
      <vt:lpstr>PowerPoint Presentation</vt:lpstr>
      <vt:lpstr>TITLE</vt:lpstr>
      <vt:lpstr>INTRODUCTION</vt:lpstr>
      <vt:lpstr>PowerPoint Presentation</vt:lpstr>
      <vt:lpstr>PowerPoint Presentation</vt:lpstr>
      <vt:lpstr>PowerPoint Presentation</vt:lpstr>
      <vt:lpstr>RESEARCH GAP</vt:lpstr>
      <vt:lpstr>AIM &amp; OBJECTIVE</vt:lpstr>
      <vt:lpstr>METHODOLOGY</vt:lpstr>
      <vt:lpstr>WHY TURPENTINE OIL?</vt:lpstr>
      <vt:lpstr>PROPERTIES OF FUEL</vt:lpstr>
      <vt:lpstr>ENGINE LAYOUT</vt:lpstr>
      <vt:lpstr>ENGINE SPECIFICATIONS</vt:lpstr>
      <vt:lpstr>PREVIOUS WORKS</vt:lpstr>
      <vt:lpstr>PREPARATION OF BIO-DIESEL BLEND</vt:lpstr>
      <vt:lpstr>HYDROGEN ENERGY SHARE CALCULATION</vt:lpstr>
      <vt:lpstr>HYDROGEN ENERGY SHARE CALCULATION</vt:lpstr>
      <vt:lpstr>INSTALLATION OF HYDROGEN INDUCTION SETUP</vt:lpstr>
      <vt:lpstr>INSTALLATION OF HYDROGEN INDUCTION SETUP</vt:lpstr>
      <vt:lpstr>HYDROGEN INDUCTION SETUP</vt:lpstr>
      <vt:lpstr>FUTURE WORK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29</cp:revision>
  <dcterms:created xsi:type="dcterms:W3CDTF">2023-02-26T17:37:25Z</dcterms:created>
  <dcterms:modified xsi:type="dcterms:W3CDTF">2023-03-20T06:53:45Z</dcterms:modified>
</cp:coreProperties>
</file>